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b="1" sz="16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6">
            <a:hlinkClick r:id="" invalidUrl="" action="ppaction://hlinkshowjump?jump=lastslideviewed" tgtFrame="" tooltip="" history="1" highlightClick="0" endSnd="0"/>
          </p:cNvPr>
          <p:cNvGrpSpPr/>
          <p:nvPr/>
        </p:nvGrpSpPr>
        <p:grpSpPr>
          <a:xfrm>
            <a:off x="6349906" y="9449163"/>
            <a:ext cx="357863" cy="279718"/>
            <a:chOff x="0" y="0"/>
            <a:chExt cx="357862" cy="279716"/>
          </a:xfrm>
        </p:grpSpPr>
        <p:sp>
          <p:nvSpPr>
            <p:cNvPr id="124" name="Shape 124"/>
            <p:cNvSpPr/>
            <p:nvPr/>
          </p:nvSpPr>
          <p:spPr>
            <a:xfrm>
              <a:off x="0" y="-1"/>
              <a:ext cx="357863" cy="279718"/>
            </a:xfrm>
            <a:prstGeom prst="rect">
              <a:avLst/>
            </a:pr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spcBef>
                  <a:spcPts val="900"/>
                </a:spcBef>
                <a:defRPr b="1" sz="1400">
                  <a:solidFill>
                    <a:srgbClr val="000000"/>
                  </a:solidFill>
                  <a:latin typeface="Futura Md BT"/>
                  <a:ea typeface="Futura Md BT"/>
                  <a:cs typeface="Futura Md BT"/>
                  <a:sym typeface="Futura Md BT"/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74038" y="34965"/>
              <a:ext cx="209788" cy="20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400"/>
                  </a:moveTo>
                  <a:lnTo>
                    <a:pt x="16200" y="0"/>
                  </a:lnTo>
                  <a:lnTo>
                    <a:pt x="10800" y="5400"/>
                  </a:lnTo>
                  <a:lnTo>
                    <a:pt x="13500" y="5400"/>
                  </a:lnTo>
                  <a:lnTo>
                    <a:pt x="13500" y="13500"/>
                  </a:lnTo>
                  <a:cubicBezTo>
                    <a:pt x="13500" y="14991"/>
                    <a:pt x="12291" y="16200"/>
                    <a:pt x="10800" y="16200"/>
                  </a:cubicBezTo>
                  <a:lnTo>
                    <a:pt x="8100" y="16200"/>
                  </a:lnTo>
                  <a:cubicBezTo>
                    <a:pt x="6609" y="16200"/>
                    <a:pt x="5400" y="14991"/>
                    <a:pt x="5400" y="13500"/>
                  </a:cubicBezTo>
                  <a:lnTo>
                    <a:pt x="5400" y="5400"/>
                  </a:lnTo>
                  <a:lnTo>
                    <a:pt x="0" y="5400"/>
                  </a:lnTo>
                  <a:lnTo>
                    <a:pt x="0" y="13500"/>
                  </a:lnTo>
                  <a:cubicBezTo>
                    <a:pt x="0" y="17973"/>
                    <a:pt x="3626" y="21600"/>
                    <a:pt x="8100" y="21600"/>
                  </a:cubicBezTo>
                  <a:lnTo>
                    <a:pt x="10800" y="21600"/>
                  </a:lnTo>
                  <a:cubicBezTo>
                    <a:pt x="15273" y="21600"/>
                    <a:pt x="18900" y="17974"/>
                    <a:pt x="18900" y="13500"/>
                  </a:cubicBezTo>
                  <a:lnTo>
                    <a:pt x="18900" y="54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spcBef>
                  <a:spcPts val="900"/>
                </a:spcBef>
                <a:defRPr b="1" sz="1400">
                  <a:solidFill>
                    <a:srgbClr val="000000"/>
                  </a:solidFill>
                  <a:latin typeface="Futura Md BT"/>
                  <a:ea typeface="Futura Md BT"/>
                  <a:cs typeface="Futura Md BT"/>
                  <a:sym typeface="Futura Md BT"/>
                </a:defRPr>
              </a:pPr>
            </a:p>
          </p:txBody>
        </p:sp>
      </p:grpSp>
      <p:sp>
        <p:nvSpPr>
          <p:cNvPr id="127" name="Shape 127">
            <a:hlinkClick r:id="" invalidUrl="" action="ppaction://hlinkshowjump?jump=lastslideviewed" tgtFrame="" tooltip="" history="1" highlightClick="0" endSnd="0"/>
          </p:cNvPr>
          <p:cNvSpPr/>
          <p:nvPr/>
        </p:nvSpPr>
        <p:spPr>
          <a:xfrm>
            <a:off x="6177279" y="9297528"/>
            <a:ext cx="758615" cy="564446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spcBef>
                <a:spcPts val="900"/>
              </a:spcBef>
              <a:defRPr b="1" sz="14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b="1" sz="16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KeQ5YLGmNvI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utterstock_327400232.jpg"/>
          <p:cNvPicPr>
            <a:picLocks noChangeAspect="1"/>
          </p:cNvPicPr>
          <p:nvPr/>
        </p:nvPicPr>
        <p:blipFill>
          <a:blip r:embed="rId2">
            <a:alphaModFix amt="76621"/>
            <a:extLst/>
          </a:blip>
          <a:stretch>
            <a:fillRect/>
          </a:stretch>
        </p:blipFill>
        <p:spPr>
          <a:xfrm>
            <a:off x="-472604" y="-866403"/>
            <a:ext cx="13950008" cy="1395000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3895007" y="343182"/>
            <a:ext cx="5214786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Welcome To Class!</a:t>
            </a:r>
          </a:p>
        </p:txBody>
      </p:sp>
      <p:sp>
        <p:nvSpPr>
          <p:cNvPr id="139" name="Shape 139"/>
          <p:cNvSpPr/>
          <p:nvPr/>
        </p:nvSpPr>
        <p:spPr>
          <a:xfrm>
            <a:off x="692814" y="1818167"/>
            <a:ext cx="11320168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Where is your family from originally?</a:t>
            </a:r>
          </a:p>
        </p:txBody>
      </p:sp>
      <p:pic>
        <p:nvPicPr>
          <p:cNvPr id="140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10531126" y="32153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utterstock_489615790-small.jpg"/>
          <p:cNvPicPr>
            <a:picLocks noChangeAspect="1"/>
          </p:cNvPicPr>
          <p:nvPr/>
        </p:nvPicPr>
        <p:blipFill>
          <a:blip r:embed="rId2">
            <a:alphaModFix amt="38044"/>
            <a:extLst/>
          </a:blip>
          <a:stretch>
            <a:fillRect/>
          </a:stretch>
        </p:blipFill>
        <p:spPr>
          <a:xfrm>
            <a:off x="-1366328" y="-18108"/>
            <a:ext cx="14434515" cy="9789816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619423" y="343182"/>
            <a:ext cx="11765953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Cooperation Arm Wrestle</a:t>
            </a:r>
          </a:p>
        </p:txBody>
      </p:sp>
      <p:sp>
        <p:nvSpPr>
          <p:cNvPr id="195" name="Shape 195"/>
          <p:cNvSpPr/>
          <p:nvPr/>
        </p:nvSpPr>
        <p:spPr>
          <a:xfrm>
            <a:off x="1065670" y="2374450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Get a partner that you feel you have similar arm strength to.</a:t>
            </a:r>
          </a:p>
        </p:txBody>
      </p:sp>
      <p:sp>
        <p:nvSpPr>
          <p:cNvPr id="196" name="Shape 196"/>
          <p:cNvSpPr/>
          <p:nvPr/>
        </p:nvSpPr>
        <p:spPr>
          <a:xfrm>
            <a:off x="1065670" y="3576794"/>
            <a:ext cx="10654961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Face each other, reach out your right hands, clasp them together with your thumbs pointing up (like an arm wrestle).</a:t>
            </a:r>
          </a:p>
        </p:txBody>
      </p:sp>
      <p:sp>
        <p:nvSpPr>
          <p:cNvPr id="197" name="Shape 197"/>
          <p:cNvSpPr/>
          <p:nvPr/>
        </p:nvSpPr>
        <p:spPr>
          <a:xfrm>
            <a:off x="1065670" y="4779138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Try to touch your partners right shoulder as many times as possible keeping your hands locked together.</a:t>
            </a:r>
          </a:p>
        </p:txBody>
      </p:sp>
      <p:sp>
        <p:nvSpPr>
          <p:cNvPr id="198" name="Shape 198"/>
          <p:cNvSpPr/>
          <p:nvPr/>
        </p:nvSpPr>
        <p:spPr>
          <a:xfrm>
            <a:off x="1065670" y="5871338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To win the game you must get the most touches. </a:t>
            </a:r>
          </a:p>
        </p:txBody>
      </p:sp>
      <p:sp>
        <p:nvSpPr>
          <p:cNvPr id="199" name="Shape 199"/>
          <p:cNvSpPr/>
          <p:nvPr/>
        </p:nvSpPr>
        <p:spPr>
          <a:xfrm>
            <a:off x="1065670" y="6531738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Now that you understand the rules try it again.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9" grpId="5"/>
      <p:bldP build="p" bldLvl="5" animBg="1" rev="0" advAuto="0" spid="196" grpId="2"/>
      <p:bldP build="p" bldLvl="5" animBg="1" rev="0" advAuto="0" spid="197" grpId="3"/>
      <p:bldP build="p" bldLvl="5" animBg="1" rev="0" advAuto="0" spid="195" grpId="1"/>
      <p:bldP build="p" bldLvl="5" animBg="1" rev="0" advAuto="0" spid="198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utterstock_489615790-small.jpg"/>
          <p:cNvPicPr>
            <a:picLocks noChangeAspect="1"/>
          </p:cNvPicPr>
          <p:nvPr/>
        </p:nvPicPr>
        <p:blipFill>
          <a:blip r:embed="rId2">
            <a:alphaModFix amt="38044"/>
            <a:extLst/>
          </a:blip>
          <a:stretch>
            <a:fillRect/>
          </a:stretch>
        </p:blipFill>
        <p:spPr>
          <a:xfrm>
            <a:off x="-1366328" y="-18108"/>
            <a:ext cx="14434515" cy="978981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619423" y="343182"/>
            <a:ext cx="11765953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Cooperation Arm Wrestle</a:t>
            </a:r>
          </a:p>
        </p:txBody>
      </p:sp>
      <p:sp>
        <p:nvSpPr>
          <p:cNvPr id="203" name="Shape 203"/>
          <p:cNvSpPr/>
          <p:nvPr/>
        </p:nvSpPr>
        <p:spPr>
          <a:xfrm>
            <a:off x="1065670" y="2374450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were you working against each other during this activity? Did it benefit you?</a:t>
            </a:r>
          </a:p>
        </p:txBody>
      </p:sp>
      <p:sp>
        <p:nvSpPr>
          <p:cNvPr id="204" name="Shape 204"/>
          <p:cNvSpPr/>
          <p:nvPr/>
        </p:nvSpPr>
        <p:spPr>
          <a:xfrm>
            <a:off x="1065670" y="3576794"/>
            <a:ext cx="10654961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Did any team work together to get as many points as possible during the first round? Why?</a:t>
            </a:r>
          </a:p>
        </p:txBody>
      </p:sp>
      <p:sp>
        <p:nvSpPr>
          <p:cNvPr id="205" name="Shape 205"/>
          <p:cNvSpPr/>
          <p:nvPr/>
        </p:nvSpPr>
        <p:spPr>
          <a:xfrm>
            <a:off x="1065670" y="4779138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can working together and making positive choices make us stronger?</a:t>
            </a:r>
          </a:p>
        </p:txBody>
      </p:sp>
      <p:sp>
        <p:nvSpPr>
          <p:cNvPr id="206" name="Shape 206"/>
          <p:cNvSpPr/>
          <p:nvPr/>
        </p:nvSpPr>
        <p:spPr>
          <a:xfrm>
            <a:off x="1065670" y="5871338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does following the rules benefit you personally? How will it benefit your school? Your community?</a:t>
            </a:r>
          </a:p>
        </p:txBody>
      </p:sp>
      <p:sp>
        <p:nvSpPr>
          <p:cNvPr id="207" name="Shape 207"/>
          <p:cNvSpPr/>
          <p:nvPr/>
        </p:nvSpPr>
        <p:spPr>
          <a:xfrm>
            <a:off x="1065670" y="7057288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In what ways could this activity apply to resisting the rules?</a:t>
            </a:r>
          </a:p>
        </p:txBody>
      </p:sp>
      <p:sp>
        <p:nvSpPr>
          <p:cNvPr id="208" name="Shape 208"/>
          <p:cNvSpPr/>
          <p:nvPr/>
        </p:nvSpPr>
        <p:spPr>
          <a:xfrm>
            <a:off x="1065670" y="8009788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can you better implement positive teamwork in your life today?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6" grpId="4"/>
      <p:bldP build="p" bldLvl="5" animBg="1" rev="0" advAuto="0" spid="208" grpId="6"/>
      <p:bldP build="p" bldLvl="5" animBg="1" rev="0" advAuto="0" spid="205" grpId="3"/>
      <p:bldP build="p" bldLvl="5" animBg="1" rev="0" advAuto="0" spid="204" grpId="2"/>
      <p:bldP build="p" bldLvl="5" animBg="1" rev="0" advAuto="0" spid="203" grpId="1"/>
      <p:bldP build="p" bldLvl="5" animBg="1" rev="0" advAuto="0" spid="207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utterstock_264738155-small.jpg"/>
          <p:cNvPicPr>
            <a:picLocks noChangeAspect="1"/>
          </p:cNvPicPr>
          <p:nvPr/>
        </p:nvPicPr>
        <p:blipFill>
          <a:blip r:embed="rId2">
            <a:alphaModFix amt="50177"/>
            <a:extLst/>
          </a:blip>
          <a:stretch>
            <a:fillRect/>
          </a:stretch>
        </p:blipFill>
        <p:spPr>
          <a:xfrm>
            <a:off x="-1467049" y="-226963"/>
            <a:ext cx="15287031" cy="10207526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3792278" y="343182"/>
            <a:ext cx="5420244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Thanks for Coming!</a:t>
            </a:r>
          </a:p>
        </p:txBody>
      </p:sp>
      <p:pic>
        <p:nvPicPr>
          <p:cNvPr id="212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451555" y="614115"/>
            <a:ext cx="1589476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utterstock_56177026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0784" y="-926803"/>
            <a:ext cx="13326368" cy="13326369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3460900" y="343182"/>
            <a:ext cx="6083000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Weightlifter Video Clip</a:t>
            </a:r>
          </a:p>
        </p:txBody>
      </p:sp>
      <p:pic>
        <p:nvPicPr>
          <p:cNvPr id="144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10531126" y="32153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  <p:sp>
        <p:nvSpPr>
          <p:cNvPr id="145" name="Shape 145"/>
          <p:cNvSpPr/>
          <p:nvPr/>
        </p:nvSpPr>
        <p:spPr>
          <a:xfrm>
            <a:off x="1408853" y="2796428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 u="sng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https://www.youtube.com/watch?v=KeQ5YLGmNvI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utterstock_561770266.pdf"/>
          <p:cNvPicPr>
            <a:picLocks noChangeAspect="1"/>
          </p:cNvPicPr>
          <p:nvPr/>
        </p:nvPicPr>
        <p:blipFill>
          <a:blip r:embed="rId2">
            <a:alphaModFix amt="52974"/>
            <a:extLst/>
          </a:blip>
          <a:stretch>
            <a:fillRect/>
          </a:stretch>
        </p:blipFill>
        <p:spPr>
          <a:xfrm>
            <a:off x="-414784" y="-901403"/>
            <a:ext cx="13326368" cy="13326369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3460900" y="343182"/>
            <a:ext cx="6083000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Weightlifter Video Clip</a:t>
            </a:r>
          </a:p>
        </p:txBody>
      </p:sp>
      <p:pic>
        <p:nvPicPr>
          <p:cNvPr id="149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10531126" y="32153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  <p:sp>
        <p:nvSpPr>
          <p:cNvPr id="150" name="Shape 150"/>
          <p:cNvSpPr/>
          <p:nvPr/>
        </p:nvSpPr>
        <p:spPr>
          <a:xfrm>
            <a:off x="1408853" y="1348628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Did anybody notice how much weight he lifted?</a:t>
            </a:r>
          </a:p>
        </p:txBody>
      </p:sp>
      <p:sp>
        <p:nvSpPr>
          <p:cNvPr id="151" name="Shape 151"/>
          <p:cNvSpPr/>
          <p:nvPr/>
        </p:nvSpPr>
        <p:spPr>
          <a:xfrm>
            <a:off x="1408853" y="2009028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Does anyone know what this official olympic lift is called?</a:t>
            </a:r>
          </a:p>
        </p:txBody>
      </p:sp>
      <p:sp>
        <p:nvSpPr>
          <p:cNvPr id="152" name="Shape 152"/>
          <p:cNvSpPr/>
          <p:nvPr/>
        </p:nvSpPr>
        <p:spPr>
          <a:xfrm>
            <a:off x="1408853" y="2669428"/>
            <a:ext cx="10187094" cy="1857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This is one of the most difficult lifts because it involves every muscle in your body. Do you think he was always this strong, or did it take a lot of work to become that way?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3"/>
      <p:bldP build="p" bldLvl="5" animBg="1" rev="0" advAuto="0" spid="150" grpId="1"/>
      <p:bldP build="p" bldLvl="5" animBg="1" rev="0" advAuto="0" spid="15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ift_the_weight_seconda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6818" y="-339949"/>
            <a:ext cx="13238436" cy="10229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11013726" y="25803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utterstock_545290405.pdf"/>
          <p:cNvPicPr>
            <a:picLocks noChangeAspect="1"/>
          </p:cNvPicPr>
          <p:nvPr/>
        </p:nvPicPr>
        <p:blipFill>
          <a:blip r:embed="rId2">
            <a:alphaModFix amt="32578"/>
            <a:extLst/>
          </a:blip>
          <a:stretch>
            <a:fillRect/>
          </a:stretch>
        </p:blipFill>
        <p:spPr>
          <a:xfrm>
            <a:off x="-668502" y="-2301272"/>
            <a:ext cx="14341804" cy="14356144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3124610" y="178534"/>
            <a:ext cx="6755580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Activity: Law of the Land</a:t>
            </a:r>
          </a:p>
        </p:txBody>
      </p:sp>
      <p:sp>
        <p:nvSpPr>
          <p:cNvPr id="159" name="Shape 159"/>
          <p:cNvSpPr/>
          <p:nvPr/>
        </p:nvSpPr>
        <p:spPr>
          <a:xfrm>
            <a:off x="1408853" y="2068141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Which laws or signs were most familiar?</a:t>
            </a:r>
          </a:p>
        </p:txBody>
      </p:sp>
      <p:sp>
        <p:nvSpPr>
          <p:cNvPr id="160" name="Shape 160"/>
          <p:cNvSpPr/>
          <p:nvPr/>
        </p:nvSpPr>
        <p:spPr>
          <a:xfrm>
            <a:off x="1408853" y="2750016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Which laws and signs were least familiar?</a:t>
            </a:r>
          </a:p>
        </p:txBody>
      </p:sp>
      <p:sp>
        <p:nvSpPr>
          <p:cNvPr id="161" name="Shape 161"/>
          <p:cNvSpPr/>
          <p:nvPr/>
        </p:nvSpPr>
        <p:spPr>
          <a:xfrm>
            <a:off x="1408853" y="3431891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Do you think some laws are more important than others?</a:t>
            </a:r>
          </a:p>
        </p:txBody>
      </p:sp>
      <p:sp>
        <p:nvSpPr>
          <p:cNvPr id="162" name="Shape 162"/>
          <p:cNvSpPr/>
          <p:nvPr/>
        </p:nvSpPr>
        <p:spPr>
          <a:xfrm>
            <a:off x="1408853" y="4113766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Which laws do you think are most important?</a:t>
            </a:r>
          </a:p>
        </p:txBody>
      </p:sp>
      <p:sp>
        <p:nvSpPr>
          <p:cNvPr id="163" name="Shape 163"/>
          <p:cNvSpPr/>
          <p:nvPr/>
        </p:nvSpPr>
        <p:spPr>
          <a:xfrm>
            <a:off x="1408853" y="5477516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might happen if we got rid of some of the laws?</a:t>
            </a:r>
          </a:p>
        </p:txBody>
      </p:sp>
      <p:sp>
        <p:nvSpPr>
          <p:cNvPr id="164" name="Shape 164"/>
          <p:cNvSpPr/>
          <p:nvPr/>
        </p:nvSpPr>
        <p:spPr>
          <a:xfrm>
            <a:off x="1408853" y="4795641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Which laws do you think are least important?</a:t>
            </a:r>
          </a:p>
        </p:txBody>
      </p:sp>
      <p:sp>
        <p:nvSpPr>
          <p:cNvPr id="165" name="Shape 165"/>
          <p:cNvSpPr/>
          <p:nvPr/>
        </p:nvSpPr>
        <p:spPr>
          <a:xfrm>
            <a:off x="1408853" y="6159391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do laws change?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10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Class="entr" nodeType="with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8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5"/>
      <p:bldP build="p" bldLvl="5" animBg="1" rev="0" advAuto="0" spid="163" grpId="6"/>
      <p:bldP build="p" bldLvl="5" animBg="1" rev="0" advAuto="0" spid="160" grpId="2"/>
      <p:bldP build="p" bldLvl="5" animBg="1" rev="0" advAuto="0" spid="159" grpId="1"/>
      <p:bldP build="p" bldLvl="5" animBg="1" rev="0" advAuto="0" spid="161" grpId="3"/>
      <p:bldP build="p" bldLvl="5" animBg="1" rev="0" advAuto="0" spid="165" grpId="7"/>
      <p:bldP build="p" bldLvl="5" animBg="1" rev="0" advAuto="0" spid="162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utterstock_549395002.jpg"/>
          <p:cNvPicPr>
            <a:picLocks noChangeAspect="1"/>
          </p:cNvPicPr>
          <p:nvPr/>
        </p:nvPicPr>
        <p:blipFill>
          <a:blip r:embed="rId2">
            <a:alphaModFix amt="22973"/>
            <a:extLst/>
          </a:blip>
          <a:stretch>
            <a:fillRect/>
          </a:stretch>
        </p:blipFill>
        <p:spPr>
          <a:xfrm>
            <a:off x="-279602" y="-3474648"/>
            <a:ext cx="14402516" cy="1440251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4345348" y="343182"/>
            <a:ext cx="4314104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Journal Activity</a:t>
            </a:r>
          </a:p>
        </p:txBody>
      </p:sp>
      <p:sp>
        <p:nvSpPr>
          <p:cNvPr id="169" name="Shape 169"/>
          <p:cNvSpPr/>
          <p:nvPr/>
        </p:nvSpPr>
        <p:spPr>
          <a:xfrm>
            <a:off x="1408853" y="2412550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are the three things you spend the most time doing outside of school?</a:t>
            </a:r>
          </a:p>
        </p:txBody>
      </p:sp>
      <p:sp>
        <p:nvSpPr>
          <p:cNvPr id="170" name="Shape 170"/>
          <p:cNvSpPr/>
          <p:nvPr/>
        </p:nvSpPr>
        <p:spPr>
          <a:xfrm>
            <a:off x="1408853" y="3737737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Will these things help you get more opportunity and self respect?</a:t>
            </a:r>
          </a:p>
        </p:txBody>
      </p:sp>
      <p:pic>
        <p:nvPicPr>
          <p:cNvPr id="171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11013726" y="25803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2"/>
      <p:bldP build="p" bldLvl="5" animBg="1" rev="0" advAuto="0" spid="16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utterstock_504138064-small.jpg"/>
          <p:cNvPicPr>
            <a:picLocks noChangeAspect="1"/>
          </p:cNvPicPr>
          <p:nvPr/>
        </p:nvPicPr>
        <p:blipFill>
          <a:blip r:embed="rId2">
            <a:alphaModFix amt="60315"/>
            <a:extLst/>
          </a:blip>
          <a:stretch>
            <a:fillRect/>
          </a:stretch>
        </p:blipFill>
        <p:spPr>
          <a:xfrm>
            <a:off x="-1838905" y="-499368"/>
            <a:ext cx="15905628" cy="1060504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2860626" y="343182"/>
            <a:ext cx="7283548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Win-Win</a:t>
            </a:r>
          </a:p>
        </p:txBody>
      </p:sp>
      <p:sp>
        <p:nvSpPr>
          <p:cNvPr id="175" name="Shape 175"/>
          <p:cNvSpPr/>
          <p:nvPr/>
        </p:nvSpPr>
        <p:spPr>
          <a:xfrm>
            <a:off x="365724" y="237445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I need two volunteers of equal size and strength.</a:t>
            </a:r>
          </a:p>
        </p:txBody>
      </p:sp>
      <p:sp>
        <p:nvSpPr>
          <p:cNvPr id="176" name="Shape 176"/>
          <p:cNvSpPr/>
          <p:nvPr/>
        </p:nvSpPr>
        <p:spPr>
          <a:xfrm>
            <a:off x="365724" y="3043625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Come to the front and face each other?</a:t>
            </a:r>
          </a:p>
        </p:txBody>
      </p:sp>
      <p:sp>
        <p:nvSpPr>
          <p:cNvPr id="177" name="Shape 177"/>
          <p:cNvSpPr/>
          <p:nvPr/>
        </p:nvSpPr>
        <p:spPr>
          <a:xfrm>
            <a:off x="365724" y="3712800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Reach out with your right arm and grab the right arm of the other volunteer?</a:t>
            </a:r>
          </a:p>
        </p:txBody>
      </p:sp>
      <p:sp>
        <p:nvSpPr>
          <p:cNvPr id="178" name="Shape 178"/>
          <p:cNvSpPr/>
          <p:nvPr/>
        </p:nvSpPr>
        <p:spPr>
          <a:xfrm>
            <a:off x="365724" y="4813774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You have seven seconds to get to the candy bar.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3"/>
      <p:bldP build="p" bldLvl="5" animBg="1" rev="0" advAuto="0" spid="176" grpId="2"/>
      <p:bldP build="p" bldLvl="5" animBg="1" rev="0" advAuto="0" spid="175" grpId="1"/>
      <p:bldP build="p" bldLvl="5" animBg="1" rev="0" advAuto="0" spid="178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utterstock_504138064-small.jpg"/>
          <p:cNvPicPr>
            <a:picLocks noChangeAspect="1"/>
          </p:cNvPicPr>
          <p:nvPr/>
        </p:nvPicPr>
        <p:blipFill>
          <a:blip r:embed="rId2">
            <a:alphaModFix amt="60315"/>
            <a:extLst/>
          </a:blip>
          <a:stretch>
            <a:fillRect/>
          </a:stretch>
        </p:blipFill>
        <p:spPr>
          <a:xfrm>
            <a:off x="-1838905" y="-499368"/>
            <a:ext cx="15905628" cy="1060504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2860626" y="343182"/>
            <a:ext cx="7283548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Win-Win</a:t>
            </a:r>
          </a:p>
        </p:txBody>
      </p:sp>
      <p:sp>
        <p:nvSpPr>
          <p:cNvPr id="182" name="Shape 182"/>
          <p:cNvSpPr/>
          <p:nvPr/>
        </p:nvSpPr>
        <p:spPr>
          <a:xfrm>
            <a:off x="365724" y="2455037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was difficult about his activity?</a:t>
            </a:r>
          </a:p>
        </p:txBody>
      </p:sp>
      <p:sp>
        <p:nvSpPr>
          <p:cNvPr id="183" name="Shape 183"/>
          <p:cNvSpPr/>
          <p:nvPr/>
        </p:nvSpPr>
        <p:spPr>
          <a:xfrm>
            <a:off x="365724" y="3043625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weren't you able to reach your prize?</a:t>
            </a:r>
          </a:p>
        </p:txBody>
      </p:sp>
      <p:sp>
        <p:nvSpPr>
          <p:cNvPr id="184" name="Shape 184"/>
          <p:cNvSpPr/>
          <p:nvPr/>
        </p:nvSpPr>
        <p:spPr>
          <a:xfrm>
            <a:off x="365724" y="371280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would it take for both of you to get  you prize?</a:t>
            </a:r>
          </a:p>
        </p:txBody>
      </p:sp>
      <p:sp>
        <p:nvSpPr>
          <p:cNvPr id="185" name="Shape 185"/>
          <p:cNvSpPr/>
          <p:nvPr/>
        </p:nvSpPr>
        <p:spPr>
          <a:xfrm>
            <a:off x="365724" y="4381974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Do you think if you worked together you could both be winners?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4"/>
      <p:bldP build="p" bldLvl="5" animBg="1" rev="0" advAuto="0" spid="184" grpId="3"/>
      <p:bldP build="p" bldLvl="5" animBg="1" rev="0" advAuto="0" spid="182" grpId="1"/>
      <p:bldP build="p" bldLvl="5" animBg="1" rev="0" advAuto="0" spid="18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utterstock_504138064-small.jpg"/>
          <p:cNvPicPr>
            <a:picLocks noChangeAspect="1"/>
          </p:cNvPicPr>
          <p:nvPr/>
        </p:nvPicPr>
        <p:blipFill>
          <a:blip r:embed="rId2">
            <a:alphaModFix amt="60315"/>
            <a:extLst/>
          </a:blip>
          <a:stretch>
            <a:fillRect/>
          </a:stretch>
        </p:blipFill>
        <p:spPr>
          <a:xfrm>
            <a:off x="-1838905" y="-499368"/>
            <a:ext cx="15905628" cy="1060504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2860626" y="343182"/>
            <a:ext cx="7283548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Win-Win</a:t>
            </a:r>
          </a:p>
        </p:txBody>
      </p:sp>
      <p:sp>
        <p:nvSpPr>
          <p:cNvPr id="189" name="Shape 189"/>
          <p:cNvSpPr/>
          <p:nvPr/>
        </p:nvSpPr>
        <p:spPr>
          <a:xfrm>
            <a:off x="365724" y="2455037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You will have one more chance to get to the prize.</a:t>
            </a:r>
          </a:p>
        </p:txBody>
      </p:sp>
      <p:sp>
        <p:nvSpPr>
          <p:cNvPr id="190" name="Shape 190"/>
          <p:cNvSpPr/>
          <p:nvPr/>
        </p:nvSpPr>
        <p:spPr>
          <a:xfrm>
            <a:off x="365724" y="3043625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is working as a team more effective than working alone?</a:t>
            </a:r>
          </a:p>
        </p:txBody>
      </p:sp>
      <p:sp>
        <p:nvSpPr>
          <p:cNvPr id="191" name="Shape 191"/>
          <p:cNvSpPr/>
          <p:nvPr/>
        </p:nvSpPr>
        <p:spPr>
          <a:xfrm>
            <a:off x="365724" y="4064013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are some examples in life of time where working together would be more beneficial than working alone?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0" grpId="2"/>
      <p:bldP build="p" bldLvl="5" animBg="1" rev="0" advAuto="0" spid="189" grpId="1"/>
      <p:bldP build="p" bldLvl="5" animBg="1" rev="0" advAuto="0" spid="191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