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utterstock_552119563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57" y="-14149"/>
            <a:ext cx="14344975" cy="9564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3895007" y="343182"/>
            <a:ext cx="521478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Welcome To Class!</a:t>
            </a:r>
          </a:p>
        </p:txBody>
      </p:sp>
      <p:sp>
        <p:nvSpPr>
          <p:cNvPr id="128" name="Shape 128"/>
          <p:cNvSpPr/>
          <p:nvPr/>
        </p:nvSpPr>
        <p:spPr>
          <a:xfrm>
            <a:off x="1065670" y="23744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If you could meet anyone in history who would it be and why?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Defense_Mechanisms_new_tex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428" y="-537495"/>
            <a:ext cx="13107656" cy="10128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utterstock_547276759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9029" y="-605251"/>
            <a:ext cx="18011399" cy="10373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9248644" y="57757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34" name="Shape 134"/>
          <p:cNvSpPr/>
          <p:nvPr/>
        </p:nvSpPr>
        <p:spPr>
          <a:xfrm>
            <a:off x="956735" y="389868"/>
            <a:ext cx="7613441" cy="882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Name Writing</a:t>
            </a:r>
          </a:p>
        </p:txBody>
      </p:sp>
      <p:sp>
        <p:nvSpPr>
          <p:cNvPr id="135" name="Shape 135"/>
          <p:cNvSpPr/>
          <p:nvPr/>
        </p:nvSpPr>
        <p:spPr>
          <a:xfrm>
            <a:off x="1065670" y="24760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Write your name on the paper as many times as you can. You have 30 seconds.</a:t>
            </a:r>
          </a:p>
        </p:txBody>
      </p:sp>
      <p:sp>
        <p:nvSpPr>
          <p:cNvPr id="136" name="Shape 136"/>
          <p:cNvSpPr/>
          <p:nvPr/>
        </p:nvSpPr>
        <p:spPr>
          <a:xfrm>
            <a:off x="1065671" y="3488338"/>
            <a:ext cx="1114822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Count how many times you were able to write your name.</a:t>
            </a:r>
          </a:p>
        </p:txBody>
      </p:sp>
      <p:sp>
        <p:nvSpPr>
          <p:cNvPr id="137" name="Shape 137"/>
          <p:cNvSpPr/>
          <p:nvPr/>
        </p:nvSpPr>
        <p:spPr>
          <a:xfrm>
            <a:off x="1065670" y="4068826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Did you improve on the 2nd and 3rd time?</a:t>
            </a:r>
          </a:p>
        </p:txBody>
      </p:sp>
      <p:sp>
        <p:nvSpPr>
          <p:cNvPr id="138" name="Shape 138"/>
          <p:cNvSpPr/>
          <p:nvPr/>
        </p:nvSpPr>
        <p:spPr>
          <a:xfrm>
            <a:off x="1065670" y="4673153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Switch hands that you write with.</a:t>
            </a:r>
          </a:p>
        </p:txBody>
      </p:sp>
      <p:sp>
        <p:nvSpPr>
          <p:cNvPr id="139" name="Shape 139"/>
          <p:cNvSpPr/>
          <p:nvPr/>
        </p:nvSpPr>
        <p:spPr>
          <a:xfrm>
            <a:off x="1065670" y="527748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Can you write  your name with your eyes closed?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3"/>
      <p:bldP build="p" bldLvl="5" animBg="1" rev="0" advAuto="0" spid="138" grpId="4"/>
      <p:bldP build="p" bldLvl="5" animBg="1" rev="0" advAuto="0" spid="135" grpId="1"/>
      <p:bldP build="p" bldLvl="5" animBg="1" rev="0" advAuto="0" spid="139" grpId="5"/>
      <p:bldP build="p" bldLvl="5" animBg="1" rev="0" advAuto="0" spid="13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utterstock_547276759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2083" y="-620467"/>
            <a:ext cx="18011399" cy="1037326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3455443" y="343182"/>
            <a:ext cx="609391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Name Writing</a:t>
            </a:r>
          </a:p>
        </p:txBody>
      </p:sp>
      <p:pic>
        <p:nvPicPr>
          <p:cNvPr id="143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781905" y="592914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  <p:sp>
        <p:nvSpPr>
          <p:cNvPr id="144" name="Shape 144"/>
          <p:cNvSpPr/>
          <p:nvPr/>
        </p:nvSpPr>
        <p:spPr>
          <a:xfrm>
            <a:off x="928286" y="2134094"/>
            <a:ext cx="11148227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was it easier to do this activity with the hand that you normally write with?</a:t>
            </a:r>
          </a:p>
        </p:txBody>
      </p:sp>
      <p:sp>
        <p:nvSpPr>
          <p:cNvPr id="145" name="Shape 145"/>
          <p:cNvSpPr/>
          <p:nvPr/>
        </p:nvSpPr>
        <p:spPr>
          <a:xfrm>
            <a:off x="928286" y="3244878"/>
            <a:ext cx="1114822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was it harder when you changed hands?</a:t>
            </a:r>
          </a:p>
        </p:txBody>
      </p:sp>
      <p:sp>
        <p:nvSpPr>
          <p:cNvPr id="146" name="Shape 146"/>
          <p:cNvSpPr/>
          <p:nvPr/>
        </p:nvSpPr>
        <p:spPr>
          <a:xfrm>
            <a:off x="928286" y="3916891"/>
            <a:ext cx="1114822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is change hard?</a:t>
            </a:r>
          </a:p>
        </p:txBody>
      </p:sp>
      <p:sp>
        <p:nvSpPr>
          <p:cNvPr id="147" name="Shape 147"/>
          <p:cNvSpPr/>
          <p:nvPr/>
        </p:nvSpPr>
        <p:spPr>
          <a:xfrm>
            <a:off x="928286" y="4595876"/>
            <a:ext cx="1114822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do we usually do in pressure situations?</a:t>
            </a:r>
          </a:p>
        </p:txBody>
      </p:sp>
      <p:sp>
        <p:nvSpPr>
          <p:cNvPr id="148" name="Shape 148"/>
          <p:cNvSpPr/>
          <p:nvPr/>
        </p:nvSpPr>
        <p:spPr>
          <a:xfrm>
            <a:off x="928286" y="5274860"/>
            <a:ext cx="1114822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is it hard to do something different?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2"/>
      <p:bldP build="p" bldLvl="5" animBg="1" rev="0" advAuto="0" spid="147" grpId="4"/>
      <p:bldP build="p" bldLvl="5" animBg="1" rev="0" advAuto="0" spid="146" grpId="3"/>
      <p:bldP build="p" bldLvl="5" animBg="1" rev="0" advAuto="0" spid="148" grpId="5"/>
      <p:bldP build="p" bldLvl="5" animBg="1" rev="0" advAuto="0" spid="1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utterstock_549395002.jpg"/>
          <p:cNvPicPr>
            <a:picLocks noChangeAspect="1"/>
          </p:cNvPicPr>
          <p:nvPr/>
        </p:nvPicPr>
        <p:blipFill>
          <a:blip r:embed="rId2">
            <a:alphaModFix amt="32894"/>
            <a:extLst/>
          </a:blip>
          <a:stretch>
            <a:fillRect/>
          </a:stretch>
        </p:blipFill>
        <p:spPr>
          <a:xfrm>
            <a:off x="-279602" y="-3474648"/>
            <a:ext cx="14402516" cy="1440251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4345348" y="343182"/>
            <a:ext cx="431410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Journal Activity</a:t>
            </a:r>
          </a:p>
        </p:txBody>
      </p:sp>
      <p:sp>
        <p:nvSpPr>
          <p:cNvPr id="152" name="Shape 152"/>
          <p:cNvSpPr/>
          <p:nvPr/>
        </p:nvSpPr>
        <p:spPr>
          <a:xfrm>
            <a:off x="1438669" y="2849785"/>
            <a:ext cx="1096597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are some of the feelings you feel when you are about to use a defense mechanism?</a:t>
            </a:r>
          </a:p>
        </p:txBody>
      </p:sp>
      <p:sp>
        <p:nvSpPr>
          <p:cNvPr id="153" name="Shape 153"/>
          <p:cNvSpPr/>
          <p:nvPr/>
        </p:nvSpPr>
        <p:spPr>
          <a:xfrm>
            <a:off x="1515504" y="4379976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are some of the things you can do to calm your feelings before using a defense mechanism?</a:t>
            </a:r>
          </a:p>
        </p:txBody>
      </p:sp>
      <p:pic>
        <p:nvPicPr>
          <p:cNvPr id="154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451555" y="416048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2"/>
      <p:bldP build="p" bldLvl="5" animBg="1" rev="0" advAuto="0" spid="1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utterstock_534902779-small.jpg"/>
          <p:cNvPicPr>
            <a:picLocks noChangeAspect="1"/>
          </p:cNvPicPr>
          <p:nvPr/>
        </p:nvPicPr>
        <p:blipFill>
          <a:blip r:embed="rId2">
            <a:alphaModFix amt="30952"/>
            <a:extLst/>
          </a:blip>
          <a:stretch>
            <a:fillRect/>
          </a:stretch>
        </p:blipFill>
        <p:spPr>
          <a:xfrm>
            <a:off x="2357" y="-928408"/>
            <a:ext cx="13000086" cy="1300008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1612194" y="343182"/>
            <a:ext cx="9780412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Creative Pyramid </a:t>
            </a:r>
          </a:p>
        </p:txBody>
      </p:sp>
      <p:sp>
        <p:nvSpPr>
          <p:cNvPr id="158" name="Shape 158"/>
          <p:cNvSpPr/>
          <p:nvPr/>
        </p:nvSpPr>
        <p:spPr>
          <a:xfrm>
            <a:off x="372154" y="2423179"/>
            <a:ext cx="1096597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 have two minutes to plan how you will make your pyramid.</a:t>
            </a:r>
          </a:p>
        </p:txBody>
      </p:sp>
      <p:sp>
        <p:nvSpPr>
          <p:cNvPr id="159" name="Shape 159"/>
          <p:cNvSpPr/>
          <p:nvPr/>
        </p:nvSpPr>
        <p:spPr>
          <a:xfrm>
            <a:off x="365724" y="318528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 have 1 minute to construct your pyramid. </a:t>
            </a:r>
          </a:p>
        </p:txBody>
      </p:sp>
      <p:sp>
        <p:nvSpPr>
          <p:cNvPr id="160" name="Shape 160"/>
          <p:cNvSpPr/>
          <p:nvPr/>
        </p:nvSpPr>
        <p:spPr>
          <a:xfrm>
            <a:off x="365724" y="397072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Come up with a different type of pyramid the 2nd time.</a:t>
            </a:r>
          </a:p>
        </p:txBody>
      </p:sp>
      <p:sp>
        <p:nvSpPr>
          <p:cNvPr id="161" name="Shape 161"/>
          <p:cNvSpPr/>
          <p:nvPr/>
        </p:nvSpPr>
        <p:spPr>
          <a:xfrm>
            <a:off x="365724" y="4730762"/>
            <a:ext cx="11804710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 have one minute to plan and 45 seconds to make your pyramid.</a:t>
            </a:r>
          </a:p>
        </p:txBody>
      </p:sp>
      <p:sp>
        <p:nvSpPr>
          <p:cNvPr id="162" name="Shape 162"/>
          <p:cNvSpPr/>
          <p:nvPr/>
        </p:nvSpPr>
        <p:spPr>
          <a:xfrm>
            <a:off x="365724" y="5492871"/>
            <a:ext cx="1110583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 now have 30 seconds of planning and 15 seconds to make.</a:t>
            </a:r>
          </a:p>
        </p:txBody>
      </p:sp>
      <p:sp>
        <p:nvSpPr>
          <p:cNvPr id="163" name="Shape 163"/>
          <p:cNvSpPr/>
          <p:nvPr/>
        </p:nvSpPr>
        <p:spPr>
          <a:xfrm>
            <a:off x="365724" y="6229579"/>
            <a:ext cx="11804710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Young now have 20 seconds to plan and 10 seconds to make.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3"/>
      <p:bldP build="p" bldLvl="5" animBg="1" rev="0" advAuto="0" spid="163" grpId="6"/>
      <p:bldP build="p" bldLvl="5" animBg="1" rev="0" advAuto="0" spid="161" grpId="4"/>
      <p:bldP build="p" bldLvl="5" animBg="1" rev="0" advAuto="0" spid="162" grpId="5"/>
      <p:bldP build="p" bldLvl="5" animBg="1" rev="0" advAuto="0" spid="158" grpId="1"/>
      <p:bldP build="p" bldLvl="5" animBg="1" rev="0" advAuto="0" spid="15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utterstock_534902779-small.jpg"/>
          <p:cNvPicPr>
            <a:picLocks noChangeAspect="1"/>
          </p:cNvPicPr>
          <p:nvPr/>
        </p:nvPicPr>
        <p:blipFill>
          <a:blip r:embed="rId2">
            <a:alphaModFix amt="41007"/>
            <a:extLst/>
          </a:blip>
          <a:stretch>
            <a:fillRect/>
          </a:stretch>
        </p:blipFill>
        <p:spPr>
          <a:xfrm>
            <a:off x="-54951" y="-896574"/>
            <a:ext cx="13114702" cy="1311470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689820" y="343182"/>
            <a:ext cx="9625160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Creative Pyramid</a:t>
            </a:r>
          </a:p>
        </p:txBody>
      </p:sp>
      <p:sp>
        <p:nvSpPr>
          <p:cNvPr id="167" name="Shape 167"/>
          <p:cNvSpPr/>
          <p:nvPr/>
        </p:nvSpPr>
        <p:spPr>
          <a:xfrm>
            <a:off x="1065670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was challenging about this activity?</a:t>
            </a:r>
          </a:p>
        </p:txBody>
      </p:sp>
      <p:sp>
        <p:nvSpPr>
          <p:cNvPr id="168" name="Shape 168"/>
          <p:cNvSpPr/>
          <p:nvPr/>
        </p:nvSpPr>
        <p:spPr>
          <a:xfrm>
            <a:off x="1065670" y="329762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was it difficult to “think outside the box” and create a different kind of pyramid?</a:t>
            </a:r>
          </a:p>
        </p:txBody>
      </p:sp>
      <p:sp>
        <p:nvSpPr>
          <p:cNvPr id="169" name="Shape 169"/>
          <p:cNvSpPr/>
          <p:nvPr/>
        </p:nvSpPr>
        <p:spPr>
          <a:xfrm>
            <a:off x="1065670" y="4544650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Did it become more difficult as there was more pressure with less time?</a:t>
            </a:r>
          </a:p>
        </p:txBody>
      </p:sp>
      <p:sp>
        <p:nvSpPr>
          <p:cNvPr id="170" name="Shape 170"/>
          <p:cNvSpPr/>
          <p:nvPr/>
        </p:nvSpPr>
        <p:spPr>
          <a:xfrm>
            <a:off x="1065670" y="573770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is this like real-life pressure situations?</a:t>
            </a:r>
          </a:p>
        </p:txBody>
      </p:sp>
      <p:sp>
        <p:nvSpPr>
          <p:cNvPr id="171" name="Shape 171"/>
          <p:cNvSpPr/>
          <p:nvPr/>
        </p:nvSpPr>
        <p:spPr>
          <a:xfrm>
            <a:off x="1065670" y="6444975"/>
            <a:ext cx="10187095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do we often respond in negative ways when confronted with pressure situations? What are the results when we respond this way?</a:t>
            </a:r>
          </a:p>
        </p:txBody>
      </p:sp>
      <p:sp>
        <p:nvSpPr>
          <p:cNvPr id="172" name="Shape 172"/>
          <p:cNvSpPr/>
          <p:nvPr/>
        </p:nvSpPr>
        <p:spPr>
          <a:xfrm>
            <a:off x="1065670" y="8015851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is it difficult to do something different?</a:t>
            </a:r>
          </a:p>
        </p:txBody>
      </p:sp>
      <p:sp>
        <p:nvSpPr>
          <p:cNvPr id="173" name="Shape 173"/>
          <p:cNvSpPr/>
          <p:nvPr/>
        </p:nvSpPr>
        <p:spPr>
          <a:xfrm>
            <a:off x="1065670" y="872312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approaches can you use to respond in positive ways next time you are in a pressure situation?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6"/>
      <p:bldP build="p" bldLvl="5" animBg="1" rev="0" advAuto="0" spid="167" grpId="1"/>
      <p:bldP build="p" bldLvl="5" animBg="1" rev="0" advAuto="0" spid="170" grpId="4"/>
      <p:bldP build="p" bldLvl="5" animBg="1" rev="0" advAuto="0" spid="173" grpId="7"/>
      <p:bldP build="p" bldLvl="5" animBg="1" rev="0" advAuto="0" spid="168" grpId="2"/>
      <p:bldP build="p" bldLvl="5" animBg="1" rev="0" advAuto="0" spid="171" grpId="5"/>
      <p:bldP build="p" bldLvl="5" animBg="1" rev="0" advAuto="0" spid="169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utterstock_552647947-small.jpg"/>
          <p:cNvPicPr>
            <a:picLocks noChangeAspect="1"/>
          </p:cNvPicPr>
          <p:nvPr/>
        </p:nvPicPr>
        <p:blipFill>
          <a:blip r:embed="rId2">
            <a:alphaModFix amt="62106"/>
            <a:extLst/>
          </a:blip>
          <a:stretch>
            <a:fillRect/>
          </a:stretch>
        </p:blipFill>
        <p:spPr>
          <a:xfrm>
            <a:off x="-344263" y="-104161"/>
            <a:ext cx="14941056" cy="996192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947667" y="343182"/>
            <a:ext cx="510946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for Coming!</a:t>
            </a:r>
          </a:p>
        </p:txBody>
      </p:sp>
      <p:pic>
        <p:nvPicPr>
          <p:cNvPr id="177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451555" y="614115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