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656" r:id="rId2"/>
    <p:sldId id="1015" r:id="rId3"/>
    <p:sldId id="1007" r:id="rId4"/>
    <p:sldId id="1023" r:id="rId5"/>
    <p:sldId id="1024" r:id="rId6"/>
    <p:sldId id="1025" r:id="rId7"/>
    <p:sldId id="1026" r:id="rId8"/>
    <p:sldId id="1027" r:id="rId9"/>
    <p:sldId id="1028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  <a:srgbClr val="C00000"/>
    <a:srgbClr val="006600"/>
    <a:srgbClr val="FF3300"/>
    <a:srgbClr val="009900"/>
    <a:srgbClr val="3333FF"/>
    <a:srgbClr val="006633"/>
    <a:srgbClr val="003366"/>
    <a:srgbClr val="6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3" autoAdjust="0"/>
    <p:restoredTop sz="94660"/>
  </p:normalViewPr>
  <p:slideViewPr>
    <p:cSldViewPr showGuides="1">
      <p:cViewPr>
        <p:scale>
          <a:sx n="140" d="100"/>
          <a:sy n="140" d="100"/>
        </p:scale>
        <p:origin x="-152" y="304"/>
      </p:cViewPr>
      <p:guideLst>
        <p:guide orient="horz" pos="2160"/>
        <p:guide pos="28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103" d="100"/>
          <a:sy n="103" d="100"/>
        </p:scale>
        <p:origin x="-2440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302BAC6E-9C58-4004-BFB5-FB41FF19C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21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9F149799-E20A-4AB6-94CC-CC092FC88CCD}" type="datetime1">
              <a:rPr lang="en-US"/>
              <a:pPr>
                <a:defRPr/>
              </a:pPr>
              <a:t>1/12/15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B2D6F97F-E62D-49BF-B291-16A5DA99A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36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0EC0198C-13CD-224A-8FBC-5C502BA6FD01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0EC0198C-13CD-224A-8FBC-5C502BA6FD01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" name="Action Button: Return 16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464778" y="6643943"/>
            <a:ext cx="251622" cy="196676"/>
          </a:xfrm>
          <a:prstGeom prst="actionButtonReturn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utura Md BT" pitchFamily="34" charset="0"/>
            </a:endParaRPr>
          </a:p>
        </p:txBody>
      </p:sp>
      <p:sp>
        <p:nvSpPr>
          <p:cNvPr id="22" name="Action Button: Custom 21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343400" y="6537325"/>
            <a:ext cx="533400" cy="396875"/>
          </a:xfrm>
          <a:prstGeom prst="actionButtonBlank">
            <a:avLst/>
          </a:prstGeom>
          <a:solidFill>
            <a:schemeClr val="accent3">
              <a:alpha val="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5" r:id="rId3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.png"/><Relationship Id="rId1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slide" Target="slide5.xml"/><Relationship Id="rId4" Type="http://schemas.openxmlformats.org/officeDocument/2006/relationships/slide" Target="slide7.xml"/><Relationship Id="rId5" Type="http://schemas.openxmlformats.org/officeDocument/2006/relationships/image" Target="../media/image4.png"/><Relationship Id="rId6" Type="http://schemas.openxmlformats.org/officeDocument/2006/relationships/slide" Target="slide6.xml"/><Relationship Id="rId7" Type="http://schemas.openxmlformats.org/officeDocument/2006/relationships/image" Target="../media/image5.png"/><Relationship Id="rId8" Type="http://schemas.openxmlformats.org/officeDocument/2006/relationships/slide" Target="slide8.xml"/><Relationship Id="rId9" Type="http://schemas.openxmlformats.org/officeDocument/2006/relationships/image" Target="../media/image6.png"/><Relationship Id="rId10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0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" t="3439" r="3373" b="3836"/>
          <a:stretch/>
        </p:blipFill>
        <p:spPr>
          <a:xfrm>
            <a:off x="1546722" y="624658"/>
            <a:ext cx="5893665" cy="4404542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325377" y="5410200"/>
            <a:ext cx="435848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Defense Mechanisms</a:t>
            </a:r>
          </a:p>
          <a:p>
            <a:pPr algn="ctr"/>
            <a:r>
              <a:rPr lang="en-US" sz="1800" dirty="0" smtClean="0">
                <a:latin typeface="Arial"/>
                <a:cs typeface="Arial"/>
              </a:rPr>
              <a:t>(Lesson Plan Template)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T_LOGO.png"/>
          <p:cNvPicPr>
            <a:picLocks noChangeAspect="1"/>
          </p:cNvPicPr>
          <p:nvPr/>
        </p:nvPicPr>
        <p:blipFill rotWithShape="1">
          <a:blip r:embed="rId2" cstate="print"/>
          <a:srcRect b="18658"/>
          <a:stretch/>
        </p:blipFill>
        <p:spPr>
          <a:xfrm>
            <a:off x="152400" y="152400"/>
            <a:ext cx="1117600" cy="71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133600" y="381000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ATTENTION GETTER</a:t>
            </a:r>
            <a:endParaRPr lang="en-US" sz="1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2057400" y="5638800"/>
            <a:ext cx="4953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attention-getter slide to start today’s lesson.  This slide may include music, a story, an object lesson, a "Surrendering the One-up" activity, a group poll, or a brief movie clip.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7926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ide0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" t="3439" r="3373" b="3836"/>
          <a:stretch/>
        </p:blipFill>
        <p:spPr>
          <a:xfrm>
            <a:off x="3109764" y="1344387"/>
            <a:ext cx="2749438" cy="2054751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30826" y="228600"/>
            <a:ext cx="55444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srgbClr val="000000">
                      <a:alpha val="45000"/>
                    </a:srgbClr>
                  </a:outerShdw>
                </a:effectLst>
                <a:latin typeface="Arial"/>
                <a:cs typeface="Arial"/>
              </a:rPr>
              <a:t>Defense Mechanisms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96987" y="4111823"/>
            <a:ext cx="3000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latin typeface="Arial"/>
                <a:cs typeface="Arial"/>
                <a:hlinkClick r:id="rId3" action="ppaction://hlinksldjump"/>
              </a:rPr>
              <a:t>Animated Metaphor Walkthrough</a:t>
            </a:r>
            <a:endParaRPr lang="en-US" sz="1400" dirty="0" smtClean="0">
              <a:latin typeface="Arial"/>
              <a:cs typeface="Arial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049825" y="5029200"/>
            <a:ext cx="942786" cy="1268679"/>
            <a:chOff x="3049825" y="5029200"/>
            <a:chExt cx="942786" cy="1268679"/>
          </a:xfrm>
        </p:grpSpPr>
        <p:sp>
          <p:nvSpPr>
            <p:cNvPr id="10" name="TextBox 9"/>
            <p:cNvSpPr txBox="1"/>
            <p:nvPr/>
          </p:nvSpPr>
          <p:spPr>
            <a:xfrm>
              <a:off x="3049825" y="5990102"/>
              <a:ext cx="9427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4" action="ppaction://hlinksldjump"/>
                </a:rPr>
                <a:t>Learning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8" name="Picture 1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9825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8" name="Group 47"/>
          <p:cNvGrpSpPr/>
          <p:nvPr/>
        </p:nvGrpSpPr>
        <p:grpSpPr>
          <a:xfrm>
            <a:off x="914400" y="5029200"/>
            <a:ext cx="914400" cy="1268187"/>
            <a:chOff x="914400" y="5029200"/>
            <a:chExt cx="914400" cy="1268187"/>
          </a:xfrm>
        </p:grpSpPr>
        <p:sp>
          <p:nvSpPr>
            <p:cNvPr id="14" name="TextBox 13"/>
            <p:cNvSpPr txBox="1"/>
            <p:nvPr/>
          </p:nvSpPr>
          <p:spPr>
            <a:xfrm>
              <a:off x="1012374" y="5989610"/>
              <a:ext cx="6934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6" action="ppaction://hlinksldjump"/>
                </a:rPr>
                <a:t>Music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9" name="Picture 18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44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0" name="Group 49"/>
          <p:cNvGrpSpPr/>
          <p:nvPr/>
        </p:nvGrpSpPr>
        <p:grpSpPr>
          <a:xfrm>
            <a:off x="5181600" y="5029200"/>
            <a:ext cx="914400" cy="1281344"/>
            <a:chOff x="5181600" y="5029200"/>
            <a:chExt cx="914400" cy="1281344"/>
          </a:xfrm>
        </p:grpSpPr>
        <p:sp>
          <p:nvSpPr>
            <p:cNvPr id="9" name="TextBox 8"/>
            <p:cNvSpPr txBox="1"/>
            <p:nvPr/>
          </p:nvSpPr>
          <p:spPr>
            <a:xfrm>
              <a:off x="5226999" y="6002767"/>
              <a:ext cx="8331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8" action="ppaction://hlinksldjump"/>
                </a:rPr>
                <a:t>Journal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7" name="Picture 16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816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1" name="Group 50"/>
          <p:cNvGrpSpPr/>
          <p:nvPr/>
        </p:nvGrpSpPr>
        <p:grpSpPr>
          <a:xfrm>
            <a:off x="7315200" y="5029200"/>
            <a:ext cx="914400" cy="1268187"/>
            <a:chOff x="7315200" y="5029200"/>
            <a:chExt cx="914400" cy="1268187"/>
          </a:xfrm>
        </p:grpSpPr>
        <p:pic>
          <p:nvPicPr>
            <p:cNvPr id="31" name="Picture 30">
              <a:hlinkClick r:id="rId10" action="ppaction://hlinksldjump"/>
            </p:cNvPr>
            <p:cNvPicPr preferRelativeResize="0"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152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5" name="TextBox 34"/>
            <p:cNvSpPr txBox="1"/>
            <p:nvPr/>
          </p:nvSpPr>
          <p:spPr>
            <a:xfrm>
              <a:off x="7458529" y="5989610"/>
              <a:ext cx="6702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10" action="ppaction://hlinksldjump"/>
                </a:rPr>
                <a:t>Video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630387" y="3663312"/>
            <a:ext cx="1915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  <a:hlinkClick r:id="rId12" action="ppaction://hlinksldjump"/>
              </a:rPr>
              <a:t>Complete Metaphor</a:t>
            </a:r>
            <a:endParaRPr lang="en-US" sz="14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354756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4"/>
          <p:cNvPicPr preferRelativeResize="0"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7"/>
          <a:stretch/>
        </p:blipFill>
        <p:spPr bwMode="auto">
          <a:xfrm>
            <a:off x="301752" y="228599"/>
            <a:ext cx="8549640" cy="6400800"/>
          </a:xfrm>
          <a:prstGeom prst="rect">
            <a:avLst/>
          </a:prstGeom>
          <a:ln w="9525" cmpd="sng">
            <a:solidFill>
              <a:srgbClr val="00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12"/>
          <p:cNvSpPr txBox="1">
            <a:spLocks noChangeArrowheads="1"/>
          </p:cNvSpPr>
          <p:nvPr/>
        </p:nvSpPr>
        <p:spPr bwMode="auto">
          <a:xfrm>
            <a:off x="533400" y="2346247"/>
            <a:ext cx="3692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latin typeface="Arial"/>
                <a:cs typeface="Arial"/>
              </a:rPr>
              <a:t>Four</a:t>
            </a:r>
            <a:r>
              <a:rPr lang="en-US" sz="1200" dirty="0" smtClean="0">
                <a:latin typeface="Arial"/>
                <a:cs typeface="Arial"/>
              </a:rPr>
              <a:t> steps to control your defense mechanisms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1507" name="Text Box 16"/>
          <p:cNvSpPr txBox="1">
            <a:spLocks noChangeArrowheads="1"/>
          </p:cNvSpPr>
          <p:nvPr/>
        </p:nvSpPr>
        <p:spPr bwMode="auto">
          <a:xfrm>
            <a:off x="533400" y="4556044"/>
            <a:ext cx="4572000" cy="62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Arial"/>
                <a:cs typeface="Arial"/>
              </a:rPr>
              <a:t>3. </a:t>
            </a:r>
            <a:r>
              <a:rPr lang="en-US" dirty="0" smtClean="0">
                <a:latin typeface="Arial"/>
                <a:cs typeface="Arial"/>
              </a:rPr>
              <a:t>Don’</a:t>
            </a:r>
            <a:r>
              <a:rPr lang="en-US" altLang="ja-JP" dirty="0" smtClean="0">
                <a:latin typeface="Arial"/>
                <a:cs typeface="Arial"/>
              </a:rPr>
              <a:t>t </a:t>
            </a:r>
            <a:r>
              <a:rPr lang="en-US" altLang="ja-JP" dirty="0">
                <a:latin typeface="Arial"/>
                <a:cs typeface="Arial"/>
              </a:rPr>
              <a:t>let other people </a:t>
            </a:r>
            <a:r>
              <a:rPr lang="en-US" altLang="ja-JP" dirty="0" smtClean="0">
                <a:latin typeface="Arial"/>
                <a:cs typeface="Arial"/>
              </a:rPr>
              <a:t>control </a:t>
            </a:r>
            <a:r>
              <a:rPr lang="en-US" altLang="ja-JP" dirty="0">
                <a:latin typeface="Arial"/>
                <a:cs typeface="Arial"/>
              </a:rPr>
              <a:t>how you </a:t>
            </a:r>
            <a:r>
              <a:rPr lang="en-US" altLang="ja-JP" dirty="0" smtClean="0">
                <a:latin typeface="Arial"/>
                <a:cs typeface="Arial"/>
              </a:rPr>
              <a:t>will respond</a:t>
            </a:r>
            <a:r>
              <a:rPr lang="en-US" altLang="ja-JP" dirty="0">
                <a:latin typeface="Arial"/>
                <a:cs typeface="Arial"/>
              </a:rPr>
              <a:t>.</a:t>
            </a:r>
          </a:p>
          <a:p>
            <a:pPr eaLnBrk="1" hangingPunct="1">
              <a:spcBef>
                <a:spcPct val="20000"/>
              </a:spcBef>
            </a:pPr>
            <a:r>
              <a:rPr lang="en-US" b="0" dirty="0">
                <a:latin typeface="Arial"/>
                <a:cs typeface="Arial"/>
              </a:rPr>
              <a:t>    </a:t>
            </a:r>
            <a:r>
              <a:rPr lang="en-US" b="0" dirty="0" smtClean="0">
                <a:latin typeface="Arial"/>
                <a:cs typeface="Arial"/>
              </a:rPr>
              <a:t>You know someone is trying to control you if they are</a:t>
            </a:r>
          </a:p>
          <a:p>
            <a:pPr eaLnBrk="1" hangingPunct="1">
              <a:lnSpc>
                <a:spcPct val="70000"/>
              </a:lnSpc>
              <a:spcBef>
                <a:spcPct val="20000"/>
              </a:spcBef>
            </a:pPr>
            <a:r>
              <a:rPr lang="en-US" b="0" dirty="0" smtClean="0">
                <a:latin typeface="Arial"/>
                <a:cs typeface="Arial"/>
              </a:rPr>
              <a:t>    yelling at you, physically attacking you, or </a:t>
            </a:r>
            <a:r>
              <a:rPr lang="en-US" altLang="ja-JP" b="0" dirty="0" smtClean="0">
                <a:latin typeface="Arial"/>
                <a:cs typeface="Arial"/>
              </a:rPr>
              <a:t>putting you </a:t>
            </a:r>
            <a:r>
              <a:rPr lang="en-US" altLang="ja-JP" b="0" dirty="0">
                <a:latin typeface="Arial"/>
                <a:cs typeface="Arial"/>
              </a:rPr>
              <a:t>down.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21508" name="Text Box 17"/>
          <p:cNvSpPr txBox="1">
            <a:spLocks noChangeArrowheads="1"/>
          </p:cNvSpPr>
          <p:nvPr/>
        </p:nvSpPr>
        <p:spPr bwMode="auto">
          <a:xfrm>
            <a:off x="681568" y="5758190"/>
            <a:ext cx="309096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0" dirty="0">
                <a:latin typeface="Arial"/>
                <a:cs typeface="Arial"/>
              </a:rPr>
              <a:t>What </a:t>
            </a:r>
            <a:r>
              <a:rPr lang="en-US" b="0" dirty="0" smtClean="0">
                <a:latin typeface="Arial"/>
                <a:cs typeface="Arial"/>
              </a:rPr>
              <a:t>might happen </a:t>
            </a:r>
            <a:r>
              <a:rPr lang="en-US" b="0" dirty="0">
                <a:latin typeface="Arial"/>
                <a:cs typeface="Arial"/>
              </a:rPr>
              <a:t>when</a:t>
            </a:r>
            <a:r>
              <a:rPr lang="en-US" b="0" dirty="0" smtClean="0">
                <a:latin typeface="Arial"/>
                <a:cs typeface="Arial"/>
              </a:rPr>
              <a:t> you </a:t>
            </a:r>
            <a:r>
              <a:rPr lang="en-US" b="0" dirty="0">
                <a:latin typeface="Arial"/>
                <a:cs typeface="Arial"/>
              </a:rPr>
              <a:t>stay in control?</a:t>
            </a:r>
          </a:p>
        </p:txBody>
      </p:sp>
      <p:sp>
        <p:nvSpPr>
          <p:cNvPr id="21509" name="Text Box 18"/>
          <p:cNvSpPr txBox="1">
            <a:spLocks noChangeArrowheads="1"/>
          </p:cNvSpPr>
          <p:nvPr/>
        </p:nvSpPr>
        <p:spPr bwMode="auto">
          <a:xfrm>
            <a:off x="533400" y="5385780"/>
            <a:ext cx="4038600" cy="464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Arial"/>
                <a:cs typeface="Arial"/>
              </a:rPr>
              <a:t>4. Select a positive </a:t>
            </a:r>
            <a:r>
              <a:rPr lang="en-US" dirty="0" smtClean="0">
                <a:latin typeface="Arial"/>
                <a:cs typeface="Arial"/>
              </a:rPr>
              <a:t>solution.</a:t>
            </a:r>
          </a:p>
          <a:p>
            <a:pPr eaLnBrk="1" hangingPunct="1">
              <a:spcBef>
                <a:spcPct val="20000"/>
              </a:spcBef>
            </a:pPr>
            <a:r>
              <a:rPr lang="en-US" b="0" dirty="0">
                <a:latin typeface="Arial"/>
                <a:cs typeface="Arial"/>
              </a:rPr>
              <a:t>    What would motivate</a:t>
            </a:r>
            <a:r>
              <a:rPr lang="en-US" b="0" dirty="0" smtClean="0">
                <a:latin typeface="Arial"/>
                <a:cs typeface="Arial"/>
              </a:rPr>
              <a:t> you </a:t>
            </a:r>
            <a:r>
              <a:rPr lang="en-US" b="0" dirty="0">
                <a:latin typeface="Arial"/>
                <a:cs typeface="Arial"/>
              </a:rPr>
              <a:t>to do the </a:t>
            </a:r>
            <a:r>
              <a:rPr lang="en-US" altLang="ja-JP" b="0" dirty="0" smtClean="0">
                <a:latin typeface="Arial"/>
                <a:cs typeface="Arial"/>
              </a:rPr>
              <a:t>tougher (harder) thing</a:t>
            </a:r>
            <a:r>
              <a:rPr lang="en-US" altLang="ja-JP" b="0" dirty="0">
                <a:latin typeface="Arial"/>
                <a:cs typeface="Arial"/>
              </a:rPr>
              <a:t>?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21510" name="Text Box 23"/>
          <p:cNvSpPr txBox="1">
            <a:spLocks noChangeArrowheads="1"/>
          </p:cNvSpPr>
          <p:nvPr/>
        </p:nvSpPr>
        <p:spPr bwMode="auto">
          <a:xfrm>
            <a:off x="4673601" y="2562753"/>
            <a:ext cx="1047750" cy="366712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 Feeling</a:t>
            </a:r>
          </a:p>
        </p:txBody>
      </p:sp>
      <p:sp>
        <p:nvSpPr>
          <p:cNvPr id="21511" name="Text Box 25"/>
          <p:cNvSpPr txBox="1">
            <a:spLocks noChangeArrowheads="1"/>
          </p:cNvSpPr>
          <p:nvPr/>
        </p:nvSpPr>
        <p:spPr bwMode="auto">
          <a:xfrm>
            <a:off x="6553200" y="847764"/>
            <a:ext cx="946150" cy="36671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rgbClr val="11111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FF0000"/>
                </a:solidFill>
                <a:latin typeface="Arial"/>
                <a:cs typeface="Arial"/>
              </a:rPr>
              <a:t>Choice</a:t>
            </a:r>
          </a:p>
        </p:txBody>
      </p:sp>
      <p:sp>
        <p:nvSpPr>
          <p:cNvPr id="21512" name="Text Box 28"/>
          <p:cNvSpPr txBox="1">
            <a:spLocks noChangeArrowheads="1"/>
          </p:cNvSpPr>
          <p:nvPr/>
        </p:nvSpPr>
        <p:spPr bwMode="auto">
          <a:xfrm>
            <a:off x="5707062" y="5638800"/>
            <a:ext cx="1173162" cy="396875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rgbClr val="11111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Defense</a:t>
            </a:r>
          </a:p>
        </p:txBody>
      </p:sp>
      <p:sp>
        <p:nvSpPr>
          <p:cNvPr id="21513" name="Line 38"/>
          <p:cNvSpPr>
            <a:spLocks noChangeShapeType="1"/>
          </p:cNvSpPr>
          <p:nvPr/>
        </p:nvSpPr>
        <p:spPr bwMode="auto">
          <a:xfrm>
            <a:off x="7466171" y="4552950"/>
            <a:ext cx="240983" cy="2476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b="0" dirty="0">
              <a:latin typeface="Arial"/>
              <a:cs typeface="Arial"/>
            </a:endParaRPr>
          </a:p>
        </p:txBody>
      </p:sp>
      <p:sp>
        <p:nvSpPr>
          <p:cNvPr id="21514" name="Text Box 39"/>
          <p:cNvSpPr txBox="1">
            <a:spLocks noChangeArrowheads="1"/>
          </p:cNvSpPr>
          <p:nvPr/>
        </p:nvSpPr>
        <p:spPr bwMode="auto">
          <a:xfrm>
            <a:off x="7558673" y="4819650"/>
            <a:ext cx="1159292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dirty="0">
                <a:latin typeface="Arial"/>
                <a:cs typeface="Arial"/>
              </a:rPr>
              <a:t>This</a:t>
            </a:r>
            <a:r>
              <a:rPr lang="en-US" dirty="0" smtClean="0">
                <a:latin typeface="Arial"/>
                <a:cs typeface="Arial"/>
              </a:rPr>
              <a:t> gives you </a:t>
            </a:r>
            <a:r>
              <a:rPr lang="en-US" dirty="0">
                <a:latin typeface="Arial"/>
                <a:cs typeface="Arial"/>
              </a:rPr>
              <a:t/>
            </a:r>
            <a:br>
              <a:rPr lang="en-US" dirty="0">
                <a:latin typeface="Arial"/>
                <a:cs typeface="Arial"/>
              </a:rPr>
            </a:br>
            <a:r>
              <a:rPr lang="en-US" altLang="ja-JP" dirty="0" smtClean="0">
                <a:solidFill>
                  <a:srgbClr val="FF0000"/>
                </a:solidFill>
                <a:latin typeface="Arial"/>
                <a:cs typeface="Arial"/>
              </a:rPr>
              <a:t>self-respect.</a:t>
            </a:r>
            <a:r>
              <a:rPr lang="en-US" altLang="ja-JP" dirty="0">
                <a:latin typeface="Arial"/>
                <a:cs typeface="Arial"/>
              </a:rPr>
              <a:t/>
            </a:r>
            <a:br>
              <a:rPr lang="en-US" altLang="ja-JP" dirty="0">
                <a:latin typeface="Arial"/>
                <a:cs typeface="Arial"/>
              </a:rPr>
            </a:br>
            <a:r>
              <a:rPr lang="en-US" altLang="ja-JP" dirty="0">
                <a:latin typeface="Arial"/>
                <a:cs typeface="Arial"/>
              </a:rPr>
              <a:t>Why?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1515" name="Text Box 40"/>
          <p:cNvSpPr txBox="1">
            <a:spLocks noChangeArrowheads="1"/>
          </p:cNvSpPr>
          <p:nvPr/>
        </p:nvSpPr>
        <p:spPr bwMode="auto">
          <a:xfrm>
            <a:off x="4708525" y="5973763"/>
            <a:ext cx="38100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Arial"/>
                <a:cs typeface="Arial"/>
              </a:rPr>
              <a:t>How do you know when you’ve selected a positive Defense</a:t>
            </a:r>
            <a:r>
              <a:rPr lang="en-US" dirty="0" smtClean="0">
                <a:latin typeface="Arial"/>
                <a:cs typeface="Arial"/>
              </a:rPr>
              <a:t> mechanism</a:t>
            </a:r>
            <a:r>
              <a:rPr lang="en-US" dirty="0">
                <a:latin typeface="Arial"/>
                <a:cs typeface="Arial"/>
              </a:rPr>
              <a:t>?. . .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1517" name="Text Box 45"/>
          <p:cNvSpPr txBox="1">
            <a:spLocks noChangeArrowheads="1"/>
          </p:cNvSpPr>
          <p:nvPr/>
        </p:nvSpPr>
        <p:spPr bwMode="auto">
          <a:xfrm>
            <a:off x="6781800" y="1173730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b="0" dirty="0">
                <a:latin typeface="Arial"/>
                <a:cs typeface="Arial"/>
              </a:rPr>
              <a:t>Who</a:t>
            </a:r>
            <a:r>
              <a:rPr lang="en-US" sz="1000" b="0" dirty="0" smtClean="0">
                <a:latin typeface="Arial"/>
                <a:cs typeface="Arial"/>
              </a:rPr>
              <a:t> chooses </a:t>
            </a:r>
            <a:r>
              <a:rPr lang="en-US" sz="1000" b="0" dirty="0">
                <a:latin typeface="Arial"/>
                <a:cs typeface="Arial"/>
              </a:rPr>
              <a:t>the defense?</a:t>
            </a:r>
          </a:p>
        </p:txBody>
      </p:sp>
      <p:sp>
        <p:nvSpPr>
          <p:cNvPr id="21518" name="Text Box 46"/>
          <p:cNvSpPr txBox="1">
            <a:spLocks noChangeArrowheads="1"/>
          </p:cNvSpPr>
          <p:nvPr/>
        </p:nvSpPr>
        <p:spPr bwMode="auto">
          <a:xfrm>
            <a:off x="7086600" y="1526056"/>
            <a:ext cx="1295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 b="0" dirty="0">
                <a:latin typeface="Arial"/>
                <a:cs typeface="Arial"/>
              </a:rPr>
              <a:t>How do</a:t>
            </a:r>
            <a:r>
              <a:rPr lang="en-US" sz="1000" b="0" dirty="0" smtClean="0">
                <a:latin typeface="Arial"/>
                <a:cs typeface="Arial"/>
              </a:rPr>
              <a:t> you </a:t>
            </a:r>
            <a:r>
              <a:rPr lang="en-US" sz="1000" b="0" dirty="0">
                <a:latin typeface="Arial"/>
                <a:cs typeface="Arial"/>
              </a:rPr>
              <a:t>protect</a:t>
            </a:r>
            <a:r>
              <a:rPr lang="en-US" sz="1000" b="0" dirty="0" smtClean="0">
                <a:latin typeface="Arial"/>
                <a:cs typeface="Arial"/>
              </a:rPr>
              <a:t> your </a:t>
            </a:r>
            <a:r>
              <a:rPr lang="en-US" sz="1000" b="0" dirty="0">
                <a:latin typeface="Arial"/>
                <a:cs typeface="Arial"/>
              </a:rPr>
              <a:t>feelings?</a:t>
            </a:r>
          </a:p>
        </p:txBody>
      </p:sp>
      <p:sp>
        <p:nvSpPr>
          <p:cNvPr id="21519" name="AutoShape 51"/>
          <p:cNvSpPr>
            <a:spLocks noChangeArrowheads="1"/>
          </p:cNvSpPr>
          <p:nvPr/>
        </p:nvSpPr>
        <p:spPr bwMode="auto">
          <a:xfrm>
            <a:off x="4521201" y="2548465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21520" name="AutoShape 52"/>
          <p:cNvSpPr>
            <a:spLocks noChangeArrowheads="1"/>
          </p:cNvSpPr>
          <p:nvPr/>
        </p:nvSpPr>
        <p:spPr bwMode="auto">
          <a:xfrm>
            <a:off x="6324600" y="847764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>
                <a:solidFill>
                  <a:srgbClr val="FFFFFF"/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21521" name="AutoShape 53"/>
          <p:cNvSpPr>
            <a:spLocks noChangeArrowheads="1"/>
          </p:cNvSpPr>
          <p:nvPr/>
        </p:nvSpPr>
        <p:spPr bwMode="auto">
          <a:xfrm>
            <a:off x="5427662" y="5730875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</a:p>
        </p:txBody>
      </p:sp>
      <p:sp>
        <p:nvSpPr>
          <p:cNvPr id="21522" name="Text Box 6"/>
          <p:cNvSpPr txBox="1">
            <a:spLocks noChangeArrowheads="1"/>
          </p:cNvSpPr>
          <p:nvPr/>
        </p:nvSpPr>
        <p:spPr bwMode="auto">
          <a:xfrm>
            <a:off x="2743200" y="730251"/>
            <a:ext cx="248086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latin typeface="Arial"/>
                <a:cs typeface="Arial"/>
              </a:rPr>
              <a:t>What is a defense mechanism?</a:t>
            </a:r>
          </a:p>
        </p:txBody>
      </p:sp>
      <p:sp>
        <p:nvSpPr>
          <p:cNvPr id="21523" name="Text Box 15"/>
          <p:cNvSpPr txBox="1">
            <a:spLocks noChangeArrowheads="1"/>
          </p:cNvSpPr>
          <p:nvPr/>
        </p:nvSpPr>
        <p:spPr bwMode="auto">
          <a:xfrm>
            <a:off x="533400" y="3878657"/>
            <a:ext cx="3884710" cy="464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dirty="0">
                <a:latin typeface="Arial"/>
                <a:cs typeface="Arial"/>
              </a:rPr>
              <a:t>2.</a:t>
            </a:r>
            <a:r>
              <a:rPr lang="en-US" dirty="0" smtClean="0">
                <a:latin typeface="Arial"/>
                <a:cs typeface="Arial"/>
              </a:rPr>
              <a:t> Identify the situations where you can practice step 1.</a:t>
            </a:r>
            <a:endParaRPr lang="en-US" altLang="ja-JP" dirty="0" smtClean="0">
              <a:latin typeface="Arial"/>
              <a:cs typeface="Arial"/>
            </a:endParaRPr>
          </a:p>
          <a:p>
            <a:pPr eaLnBrk="1" hangingPunct="1">
              <a:spcBef>
                <a:spcPct val="20000"/>
              </a:spcBef>
            </a:pPr>
            <a:r>
              <a:rPr lang="en-US" dirty="0">
                <a:latin typeface="Arial"/>
                <a:cs typeface="Arial"/>
              </a:rPr>
              <a:t>   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b="0" dirty="0" smtClean="0">
                <a:latin typeface="Arial"/>
                <a:cs typeface="Arial"/>
              </a:rPr>
              <a:t>What are the situations you need to practice this?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21527" name="AutoShape 49"/>
          <p:cNvSpPr>
            <a:spLocks noChangeArrowheads="1"/>
          </p:cNvSpPr>
          <p:nvPr/>
        </p:nvSpPr>
        <p:spPr bwMode="auto">
          <a:xfrm>
            <a:off x="2514600" y="776289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21528" name="Text Box 14"/>
          <p:cNvSpPr txBox="1">
            <a:spLocks noChangeArrowheads="1"/>
          </p:cNvSpPr>
          <p:nvPr/>
        </p:nvSpPr>
        <p:spPr bwMode="auto">
          <a:xfrm>
            <a:off x="685801" y="2905112"/>
            <a:ext cx="4343399" cy="8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286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defTabSz="6286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defTabSz="6286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defTabSz="6286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defTabSz="6286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defTabSz="62865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defTabSz="62865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defTabSz="62865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defTabSz="62865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b="0" dirty="0" smtClean="0">
                <a:latin typeface="Arial"/>
                <a:cs typeface="Arial"/>
              </a:rPr>
              <a:t>When you are in a pressure situation, these are the signs:</a:t>
            </a:r>
          </a:p>
          <a:p>
            <a:pPr eaLnBrk="1" hangingPunct="1">
              <a:lnSpc>
                <a:spcPct val="120000"/>
              </a:lnSpc>
            </a:pPr>
            <a:r>
              <a:rPr lang="en-US" b="0" dirty="0" smtClean="0">
                <a:latin typeface="Arial"/>
                <a:cs typeface="Arial"/>
              </a:rPr>
              <a:t>You feel angry, frustrated, nervous.</a:t>
            </a:r>
          </a:p>
          <a:p>
            <a:pPr eaLnBrk="1" hangingPunct="1">
              <a:lnSpc>
                <a:spcPct val="120000"/>
              </a:lnSpc>
            </a:pPr>
            <a:r>
              <a:rPr lang="en-US" b="0" dirty="0" smtClean="0">
                <a:latin typeface="Arial"/>
                <a:cs typeface="Arial"/>
              </a:rPr>
              <a:t>What outward behaviors can you use to help control</a:t>
            </a:r>
          </a:p>
          <a:p>
            <a:pPr eaLnBrk="1" hangingPunct="1">
              <a:lnSpc>
                <a:spcPct val="70000"/>
              </a:lnSpc>
            </a:pPr>
            <a:r>
              <a:rPr lang="en-US" b="0" dirty="0" smtClean="0">
                <a:latin typeface="Arial"/>
                <a:cs typeface="Arial"/>
              </a:rPr>
              <a:t>the pressure?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21530" name="Text Box 13"/>
          <p:cNvSpPr txBox="1">
            <a:spLocks noChangeArrowheads="1"/>
          </p:cNvSpPr>
          <p:nvPr/>
        </p:nvSpPr>
        <p:spPr bwMode="auto">
          <a:xfrm>
            <a:off x="533400" y="2705087"/>
            <a:ext cx="19638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Arial"/>
                <a:cs typeface="Arial"/>
              </a:rPr>
              <a:t>1.</a:t>
            </a:r>
            <a:r>
              <a:rPr lang="en-US" dirty="0" smtClean="0">
                <a:latin typeface="Arial"/>
                <a:cs typeface="Arial"/>
              </a:rPr>
              <a:t> Recognize the situation.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21531" name="AutoShape 54"/>
          <p:cNvSpPr>
            <a:spLocks noChangeArrowheads="1"/>
          </p:cNvSpPr>
          <p:nvPr/>
        </p:nvSpPr>
        <p:spPr bwMode="auto">
          <a:xfrm>
            <a:off x="381000" y="2227712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900" b="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</a:p>
        </p:txBody>
      </p:sp>
      <p:grpSp>
        <p:nvGrpSpPr>
          <p:cNvPr id="21532" name="Group 64"/>
          <p:cNvGrpSpPr>
            <a:grpSpLocks/>
          </p:cNvGrpSpPr>
          <p:nvPr/>
        </p:nvGrpSpPr>
        <p:grpSpPr bwMode="auto">
          <a:xfrm>
            <a:off x="381000" y="1035050"/>
            <a:ext cx="4800600" cy="1135063"/>
            <a:chOff x="192" y="652"/>
            <a:chExt cx="3024" cy="715"/>
          </a:xfrm>
        </p:grpSpPr>
        <p:sp>
          <p:nvSpPr>
            <p:cNvPr id="21535" name="Text Box 7"/>
            <p:cNvSpPr txBox="1">
              <a:spLocks noChangeArrowheads="1"/>
            </p:cNvSpPr>
            <p:nvPr/>
          </p:nvSpPr>
          <p:spPr bwMode="auto">
            <a:xfrm>
              <a:off x="326" y="652"/>
              <a:ext cx="780" cy="231"/>
            </a:xfrm>
            <a:prstGeom prst="rect">
              <a:avLst/>
            </a:prstGeom>
            <a:noFill/>
            <a:ln>
              <a:noFill/>
            </a:ln>
            <a:effectLst>
              <a:outerShdw dist="28398" dir="3806097" algn="ctr" rotWithShape="0">
                <a:srgbClr val="11111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FF0000"/>
                  </a:solidFill>
                  <a:latin typeface="Arial"/>
                  <a:cs typeface="Arial"/>
                </a:rPr>
                <a:t>Situation:</a:t>
              </a:r>
              <a:endParaRPr lang="en-US" sz="1800" b="0">
                <a:latin typeface="Arial"/>
                <a:cs typeface="Arial"/>
              </a:endParaRPr>
            </a:p>
          </p:txBody>
        </p:sp>
        <p:sp>
          <p:nvSpPr>
            <p:cNvPr id="21536" name="Text Box 8"/>
            <p:cNvSpPr txBox="1">
              <a:spLocks noChangeArrowheads="1"/>
            </p:cNvSpPr>
            <p:nvPr/>
          </p:nvSpPr>
          <p:spPr bwMode="auto">
            <a:xfrm>
              <a:off x="336" y="852"/>
              <a:ext cx="768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" indent="-1143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n-US" b="0" dirty="0">
                  <a:latin typeface="Arial"/>
                  <a:cs typeface="Arial"/>
                </a:rPr>
                <a:t>Disrespected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n-US" b="0" dirty="0">
                  <a:latin typeface="Arial"/>
                  <a:cs typeface="Arial"/>
                </a:rPr>
                <a:t>Yelled at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n-US" b="0" dirty="0">
                  <a:latin typeface="Arial"/>
                  <a:cs typeface="Arial"/>
                </a:rPr>
                <a:t>Put down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n-US" b="0" dirty="0">
                  <a:latin typeface="Arial"/>
                  <a:cs typeface="Arial"/>
                </a:rPr>
                <a:t>Laughed at</a:t>
              </a:r>
            </a:p>
          </p:txBody>
        </p:sp>
        <p:sp>
          <p:nvSpPr>
            <p:cNvPr id="21537" name="Text Box 9"/>
            <p:cNvSpPr txBox="1">
              <a:spLocks noChangeArrowheads="1"/>
            </p:cNvSpPr>
            <p:nvPr/>
          </p:nvSpPr>
          <p:spPr bwMode="auto">
            <a:xfrm>
              <a:off x="1034" y="852"/>
              <a:ext cx="912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" indent="-1143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-"/>
              </a:pPr>
              <a:r>
                <a:rPr lang="en-US" b="0" dirty="0">
                  <a:latin typeface="Arial"/>
                  <a:cs typeface="Arial"/>
                </a:rPr>
                <a:t>Mad at</a:t>
              </a:r>
              <a:r>
                <a:rPr lang="en-US" b="0" dirty="0" smtClean="0">
                  <a:latin typeface="Arial"/>
                  <a:cs typeface="Arial"/>
                </a:rPr>
                <a:t> parent</a:t>
              </a:r>
              <a:endParaRPr lang="en-US" b="0" dirty="0">
                <a:latin typeface="Arial"/>
                <a:cs typeface="Arial"/>
              </a:endParaRP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n-US" b="0" dirty="0">
                  <a:latin typeface="Arial"/>
                  <a:cs typeface="Arial"/>
                </a:rPr>
                <a:t>Embarrassed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n-US" b="0" dirty="0">
                  <a:latin typeface="Arial"/>
                  <a:cs typeface="Arial"/>
                </a:rPr>
                <a:t>Make a mistake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n-US" b="0" dirty="0">
                  <a:latin typeface="Arial"/>
                  <a:cs typeface="Arial"/>
                </a:rPr>
                <a:t>Feel</a:t>
              </a:r>
              <a:r>
                <a:rPr lang="en-US" b="0" dirty="0" smtClean="0">
                  <a:latin typeface="Arial"/>
                  <a:cs typeface="Arial"/>
                </a:rPr>
                <a:t> pressure</a:t>
              </a:r>
              <a:endParaRPr lang="en-US" b="0" dirty="0">
                <a:latin typeface="Arial"/>
                <a:cs typeface="Arial"/>
              </a:endParaRPr>
            </a:p>
          </p:txBody>
        </p:sp>
        <p:sp>
          <p:nvSpPr>
            <p:cNvPr id="21538" name="Text Box 10"/>
            <p:cNvSpPr txBox="1">
              <a:spLocks noChangeArrowheads="1"/>
            </p:cNvSpPr>
            <p:nvPr/>
          </p:nvSpPr>
          <p:spPr bwMode="auto">
            <a:xfrm>
              <a:off x="1831" y="839"/>
              <a:ext cx="768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" indent="-1143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-"/>
              </a:pPr>
              <a:r>
                <a:rPr lang="en-US" b="0" dirty="0" smtClean="0">
                  <a:latin typeface="Arial"/>
                  <a:cs typeface="Arial"/>
                </a:rPr>
                <a:t>You’</a:t>
              </a:r>
              <a:r>
                <a:rPr lang="en-US" altLang="ja-JP" b="0" dirty="0" smtClean="0">
                  <a:latin typeface="Arial"/>
                  <a:cs typeface="Arial"/>
                </a:rPr>
                <a:t>re </a:t>
              </a:r>
              <a:r>
                <a:rPr lang="en-US" altLang="ja-JP" b="0" dirty="0">
                  <a:latin typeface="Arial"/>
                  <a:cs typeface="Arial"/>
                </a:rPr>
                <a:t>hit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n-US" b="0" dirty="0">
                  <a:latin typeface="Arial"/>
                  <a:cs typeface="Arial"/>
                </a:rPr>
                <a:t>You lose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n-US" b="0" dirty="0">
                  <a:latin typeface="Arial"/>
                  <a:cs typeface="Arial"/>
                </a:rPr>
                <a:t>Confronted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n-US" b="0" dirty="0">
                  <a:latin typeface="Arial"/>
                  <a:cs typeface="Arial"/>
                </a:rPr>
                <a:t>Frustrated</a:t>
              </a:r>
            </a:p>
          </p:txBody>
        </p:sp>
        <p:sp>
          <p:nvSpPr>
            <p:cNvPr id="21539" name="Text Box 11"/>
            <p:cNvSpPr txBox="1">
              <a:spLocks noChangeArrowheads="1"/>
            </p:cNvSpPr>
            <p:nvPr/>
          </p:nvSpPr>
          <p:spPr bwMode="auto">
            <a:xfrm>
              <a:off x="2448" y="839"/>
              <a:ext cx="768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" indent="-1143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-"/>
              </a:pPr>
              <a:r>
                <a:rPr lang="en-US" b="0" dirty="0">
                  <a:latin typeface="Arial"/>
                  <a:cs typeface="Arial"/>
                </a:rPr>
                <a:t>Blamed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n-US" b="0" dirty="0">
                  <a:latin typeface="Arial"/>
                  <a:cs typeface="Arial"/>
                </a:rPr>
                <a:t>Get</a:t>
              </a:r>
              <a:r>
                <a:rPr lang="en-US" b="0" dirty="0" smtClean="0">
                  <a:latin typeface="Arial"/>
                  <a:cs typeface="Arial"/>
                </a:rPr>
                <a:t> caught</a:t>
              </a:r>
              <a:endParaRPr lang="en-US" b="0" dirty="0">
                <a:latin typeface="Arial"/>
                <a:cs typeface="Arial"/>
              </a:endParaRP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n-US" b="0" dirty="0">
                  <a:latin typeface="Arial"/>
                  <a:cs typeface="Arial"/>
                </a:rPr>
                <a:t>Hurt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n-US" b="0" dirty="0">
                  <a:latin typeface="Arial"/>
                  <a:cs typeface="Arial"/>
                </a:rPr>
                <a:t>Angry</a:t>
              </a:r>
            </a:p>
          </p:txBody>
        </p:sp>
        <p:sp>
          <p:nvSpPr>
            <p:cNvPr id="21540" name="AutoShape 50"/>
            <p:cNvSpPr>
              <a:spLocks noChangeArrowheads="1"/>
            </p:cNvSpPr>
            <p:nvPr/>
          </p:nvSpPr>
          <p:spPr bwMode="auto">
            <a:xfrm>
              <a:off x="192" y="672"/>
              <a:ext cx="144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 dirty="0">
                  <a:solidFill>
                    <a:srgbClr val="FFFFFF"/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21541" name="Text Box 63"/>
            <p:cNvSpPr txBox="1">
              <a:spLocks noChangeArrowheads="1"/>
            </p:cNvSpPr>
            <p:nvPr/>
          </p:nvSpPr>
          <p:spPr bwMode="auto">
            <a:xfrm>
              <a:off x="1028" y="706"/>
              <a:ext cx="175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>
                  <a:latin typeface="Arial"/>
                  <a:cs typeface="Arial"/>
                </a:rPr>
                <a:t>How do you respond (act) when . . .</a:t>
              </a:r>
              <a:r>
                <a:rPr lang="en-US" b="0">
                  <a:latin typeface="Arial"/>
                  <a:cs typeface="Arial"/>
                </a:rPr>
                <a:t> </a:t>
              </a:r>
            </a:p>
          </p:txBody>
        </p:sp>
      </p:grpSp>
      <p:sp>
        <p:nvSpPr>
          <p:cNvPr id="13377" name="AutoShape 65"/>
          <p:cNvSpPr>
            <a:spLocks noChangeArrowheads="1"/>
          </p:cNvSpPr>
          <p:nvPr/>
        </p:nvSpPr>
        <p:spPr bwMode="auto">
          <a:xfrm>
            <a:off x="4479925" y="6059488"/>
            <a:ext cx="161925" cy="142875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28398" dir="3806097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>
              <a:latin typeface="Arial"/>
              <a:ea typeface="Arial" charset="0"/>
              <a:cs typeface="Arial"/>
            </a:endParaRPr>
          </a:p>
        </p:txBody>
      </p:sp>
      <p:sp>
        <p:nvSpPr>
          <p:cNvPr id="46" name="Text Box 47"/>
          <p:cNvSpPr txBox="1">
            <a:spLocks noChangeArrowheads="1"/>
          </p:cNvSpPr>
          <p:nvPr/>
        </p:nvSpPr>
        <p:spPr bwMode="auto">
          <a:xfrm rot="720970">
            <a:off x="7072361" y="2402226"/>
            <a:ext cx="8002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 smtClean="0">
                <a:solidFill>
                  <a:srgbClr val="00FF00"/>
                </a:solidFill>
                <a:effectLst>
                  <a:outerShdw blurRad="50800" dist="38100" dir="2700000" algn="tl" rotWithShape="0">
                    <a:srgbClr val="000000">
                      <a:alpha val="79000"/>
                    </a:srgbClr>
                  </a:outerShdw>
                </a:effectLst>
                <a:latin typeface="Arial"/>
                <a:cs typeface="Arial"/>
              </a:rPr>
              <a:t>Positive</a:t>
            </a:r>
            <a:endParaRPr lang="en-US" b="0" dirty="0">
              <a:solidFill>
                <a:srgbClr val="00FF00"/>
              </a:solidFill>
              <a:effectLst>
                <a:outerShdw blurRad="50800" dist="38100" dir="2700000" algn="tl" rotWithShape="0">
                  <a:srgbClr val="000000">
                    <a:alpha val="79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2" name="Text Box 47"/>
          <p:cNvSpPr txBox="1">
            <a:spLocks noChangeArrowheads="1"/>
          </p:cNvSpPr>
          <p:nvPr/>
        </p:nvSpPr>
        <p:spPr bwMode="auto">
          <a:xfrm rot="20737775">
            <a:off x="6008396" y="2395293"/>
            <a:ext cx="8261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88000"/>
                    </a:srgbClr>
                  </a:outerShdw>
                </a:effectLst>
                <a:latin typeface="Arial"/>
                <a:cs typeface="Arial"/>
              </a:rPr>
              <a:t>Negative</a:t>
            </a:r>
            <a:endParaRPr lang="en-US" b="0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88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9" name="Rectangle 48"/>
          <p:cNvSpPr/>
          <p:nvPr/>
        </p:nvSpPr>
        <p:spPr bwMode="auto">
          <a:xfrm flipV="1">
            <a:off x="364066" y="6350000"/>
            <a:ext cx="762000" cy="15240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54" name="Text Box 39"/>
          <p:cNvSpPr txBox="1">
            <a:spLocks noChangeArrowheads="1"/>
          </p:cNvSpPr>
          <p:nvPr/>
        </p:nvSpPr>
        <p:spPr bwMode="auto">
          <a:xfrm>
            <a:off x="6172200" y="4295001"/>
            <a:ext cx="205739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200" dirty="0" smtClean="0">
                <a:latin typeface="Arial"/>
                <a:cs typeface="Arial"/>
              </a:rPr>
              <a:t>“Easy”         “Hard”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1516" name="Text Box 41"/>
          <p:cNvSpPr txBox="1">
            <a:spLocks noChangeArrowheads="1"/>
          </p:cNvSpPr>
          <p:nvPr/>
        </p:nvSpPr>
        <p:spPr bwMode="auto">
          <a:xfrm>
            <a:off x="4419600" y="6330950"/>
            <a:ext cx="405752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ja-JP" altLang="en-US" dirty="0">
                <a:solidFill>
                  <a:srgbClr val="FF0000"/>
                </a:solidFill>
                <a:latin typeface="Arial"/>
                <a:cs typeface="Arial"/>
              </a:rPr>
              <a:t>“</a:t>
            </a:r>
            <a:r>
              <a:rPr lang="en-US" altLang="ja-JP" dirty="0">
                <a:solidFill>
                  <a:srgbClr val="FF0000"/>
                </a:solidFill>
                <a:latin typeface="Arial"/>
                <a:cs typeface="Arial"/>
              </a:rPr>
              <a:t>When you are helping (not hurting) yourself and others.</a:t>
            </a:r>
            <a:r>
              <a:rPr lang="ja-JP" altLang="en-US" dirty="0">
                <a:solidFill>
                  <a:srgbClr val="FF0000"/>
                </a:solidFill>
                <a:latin typeface="Arial"/>
                <a:cs typeface="Arial"/>
              </a:rPr>
              <a:t>”</a:t>
            </a:r>
            <a:endParaRPr lang="en-US" altLang="ja-JP" dirty="0">
              <a:solidFill>
                <a:srgbClr val="FF0000"/>
              </a:solidFill>
              <a:latin typeface="Arial"/>
              <a:cs typeface="Arial"/>
            </a:endParaRPr>
          </a:p>
          <a:p>
            <a:pPr eaLnBrk="1" hangingPunct="1"/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116574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01752" y="228599"/>
            <a:ext cx="8549640" cy="6400800"/>
            <a:chOff x="301752" y="228599"/>
            <a:chExt cx="8549640" cy="6400800"/>
          </a:xfrm>
        </p:grpSpPr>
        <p:pic>
          <p:nvPicPr>
            <p:cNvPr id="42" name="Picture 44"/>
            <p:cNvPicPr preferRelativeResize="0">
              <a:picLocks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07"/>
            <a:stretch/>
          </p:blipFill>
          <p:spPr bwMode="auto">
            <a:xfrm>
              <a:off x="301752" y="228599"/>
              <a:ext cx="8549640" cy="6400800"/>
            </a:xfrm>
            <a:prstGeom prst="rect">
              <a:avLst/>
            </a:prstGeom>
            <a:ln w="9525" cmpd="sng">
              <a:solidFill>
                <a:srgbClr val="000000"/>
              </a:solidFill>
              <a:miter lim="800000"/>
              <a:headEnd/>
              <a:tailEnd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Rectangle 60"/>
            <p:cNvSpPr/>
            <p:nvPr/>
          </p:nvSpPr>
          <p:spPr bwMode="auto">
            <a:xfrm>
              <a:off x="337160" y="6400800"/>
              <a:ext cx="762000" cy="172052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521201" y="2548465"/>
            <a:ext cx="1200150" cy="381000"/>
            <a:chOff x="4521201" y="2548465"/>
            <a:chExt cx="1200150" cy="381000"/>
          </a:xfrm>
        </p:grpSpPr>
        <p:sp>
          <p:nvSpPr>
            <p:cNvPr id="21510" name="Text Box 23"/>
            <p:cNvSpPr txBox="1">
              <a:spLocks noChangeArrowheads="1"/>
            </p:cNvSpPr>
            <p:nvPr/>
          </p:nvSpPr>
          <p:spPr bwMode="auto">
            <a:xfrm>
              <a:off x="4673601" y="2562753"/>
              <a:ext cx="1047750" cy="366712"/>
            </a:xfrm>
            <a:prstGeom prst="rect">
              <a:avLst/>
            </a:prstGeom>
            <a:noFill/>
            <a:ln>
              <a:noFill/>
            </a:ln>
            <a:effectLst>
              <a:outerShdw dist="28398" dir="3806097" algn="ctr" rotWithShape="0">
                <a:schemeClr val="tx1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>
                  <a:solidFill>
                    <a:srgbClr val="FF0000"/>
                  </a:solidFill>
                  <a:latin typeface="Arial"/>
                  <a:cs typeface="Arial"/>
                </a:rPr>
                <a:t> Feeling</a:t>
              </a:r>
            </a:p>
          </p:txBody>
        </p:sp>
        <p:sp>
          <p:nvSpPr>
            <p:cNvPr id="21519" name="AutoShape 51"/>
            <p:cNvSpPr>
              <a:spLocks noChangeArrowheads="1"/>
            </p:cNvSpPr>
            <p:nvPr/>
          </p:nvSpPr>
          <p:spPr bwMode="auto">
            <a:xfrm>
              <a:off x="4521201" y="2548465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 dirty="0">
                  <a:solidFill>
                    <a:srgbClr val="FFFFFF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324600" y="847764"/>
            <a:ext cx="2057400" cy="1078402"/>
            <a:chOff x="6324600" y="847764"/>
            <a:chExt cx="2057400" cy="1078402"/>
          </a:xfrm>
        </p:grpSpPr>
        <p:sp>
          <p:nvSpPr>
            <p:cNvPr id="21511" name="Text Box 25"/>
            <p:cNvSpPr txBox="1">
              <a:spLocks noChangeArrowheads="1"/>
            </p:cNvSpPr>
            <p:nvPr/>
          </p:nvSpPr>
          <p:spPr bwMode="auto">
            <a:xfrm>
              <a:off x="6553200" y="847764"/>
              <a:ext cx="946150" cy="366713"/>
            </a:xfrm>
            <a:prstGeom prst="rect">
              <a:avLst/>
            </a:prstGeom>
            <a:noFill/>
            <a:ln>
              <a:noFill/>
            </a:ln>
            <a:effectLst>
              <a:outerShdw dist="28398" dir="3806097" algn="ctr" rotWithShape="0">
                <a:srgbClr val="11111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FF0000"/>
                  </a:solidFill>
                  <a:latin typeface="Arial"/>
                  <a:cs typeface="Arial"/>
                </a:rPr>
                <a:t>Choice</a:t>
              </a:r>
            </a:p>
          </p:txBody>
        </p:sp>
        <p:sp>
          <p:nvSpPr>
            <p:cNvPr id="21517" name="Text Box 45"/>
            <p:cNvSpPr txBox="1">
              <a:spLocks noChangeArrowheads="1"/>
            </p:cNvSpPr>
            <p:nvPr/>
          </p:nvSpPr>
          <p:spPr bwMode="auto">
            <a:xfrm>
              <a:off x="6781800" y="1173730"/>
              <a:ext cx="12192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b="0" dirty="0">
                  <a:latin typeface="Arial"/>
                  <a:cs typeface="Arial"/>
                </a:rPr>
                <a:t>Who</a:t>
              </a:r>
              <a:r>
                <a:rPr lang="en-US" sz="1000" b="0" dirty="0" smtClean="0">
                  <a:latin typeface="Arial"/>
                  <a:cs typeface="Arial"/>
                </a:rPr>
                <a:t> chooses </a:t>
              </a:r>
              <a:r>
                <a:rPr lang="en-US" sz="1000" b="0" dirty="0">
                  <a:latin typeface="Arial"/>
                  <a:cs typeface="Arial"/>
                </a:rPr>
                <a:t>the defense?</a:t>
              </a:r>
            </a:p>
          </p:txBody>
        </p:sp>
        <p:sp>
          <p:nvSpPr>
            <p:cNvPr id="21518" name="Text Box 46"/>
            <p:cNvSpPr txBox="1">
              <a:spLocks noChangeArrowheads="1"/>
            </p:cNvSpPr>
            <p:nvPr/>
          </p:nvSpPr>
          <p:spPr bwMode="auto">
            <a:xfrm>
              <a:off x="7086600" y="1526056"/>
              <a:ext cx="12954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b="0" dirty="0">
                  <a:latin typeface="Arial"/>
                  <a:cs typeface="Arial"/>
                </a:rPr>
                <a:t>How do</a:t>
              </a:r>
              <a:r>
                <a:rPr lang="en-US" sz="1000" b="0" dirty="0" smtClean="0">
                  <a:latin typeface="Arial"/>
                  <a:cs typeface="Arial"/>
                </a:rPr>
                <a:t> you </a:t>
              </a:r>
              <a:r>
                <a:rPr lang="en-US" sz="1000" b="0" dirty="0">
                  <a:latin typeface="Arial"/>
                  <a:cs typeface="Arial"/>
                </a:rPr>
                <a:t>protect</a:t>
              </a:r>
              <a:r>
                <a:rPr lang="en-US" sz="1000" b="0" dirty="0" smtClean="0">
                  <a:latin typeface="Arial"/>
                  <a:cs typeface="Arial"/>
                </a:rPr>
                <a:t> your </a:t>
              </a:r>
              <a:r>
                <a:rPr lang="en-US" sz="1000" b="0" dirty="0">
                  <a:latin typeface="Arial"/>
                  <a:cs typeface="Arial"/>
                </a:rPr>
                <a:t>feelings?</a:t>
              </a:r>
            </a:p>
          </p:txBody>
        </p:sp>
        <p:sp>
          <p:nvSpPr>
            <p:cNvPr id="21520" name="AutoShape 52"/>
            <p:cNvSpPr>
              <a:spLocks noChangeArrowheads="1"/>
            </p:cNvSpPr>
            <p:nvPr/>
          </p:nvSpPr>
          <p:spPr bwMode="auto">
            <a:xfrm>
              <a:off x="6324600" y="847764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>
                  <a:solidFill>
                    <a:srgbClr val="FFFFFF"/>
                  </a:solidFill>
                  <a:latin typeface="Arial"/>
                  <a:cs typeface="Arial"/>
                </a:rPr>
                <a:t>4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514600" y="730251"/>
            <a:ext cx="2709467" cy="276999"/>
            <a:chOff x="2514600" y="730251"/>
            <a:chExt cx="2709467" cy="276999"/>
          </a:xfrm>
        </p:grpSpPr>
        <p:sp>
          <p:nvSpPr>
            <p:cNvPr id="21522" name="Text Box 6"/>
            <p:cNvSpPr txBox="1">
              <a:spLocks noChangeArrowheads="1"/>
            </p:cNvSpPr>
            <p:nvPr/>
          </p:nvSpPr>
          <p:spPr bwMode="auto">
            <a:xfrm>
              <a:off x="2743200" y="730251"/>
              <a:ext cx="248086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dirty="0">
                  <a:latin typeface="Arial"/>
                  <a:cs typeface="Arial"/>
                </a:rPr>
                <a:t>What is a defense mechanism?</a:t>
              </a:r>
            </a:p>
          </p:txBody>
        </p:sp>
        <p:sp>
          <p:nvSpPr>
            <p:cNvPr id="21527" name="AutoShape 49"/>
            <p:cNvSpPr>
              <a:spLocks noChangeArrowheads="1"/>
            </p:cNvSpPr>
            <p:nvPr/>
          </p:nvSpPr>
          <p:spPr bwMode="auto">
            <a:xfrm>
              <a:off x="2514600" y="776289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 dirty="0">
                  <a:solidFill>
                    <a:srgbClr val="FFFFFF"/>
                  </a:solidFill>
                  <a:latin typeface="Arial"/>
                  <a:cs typeface="Arial"/>
                </a:rPr>
                <a:t>1</a:t>
              </a:r>
            </a:p>
          </p:txBody>
        </p:sp>
      </p:grpSp>
      <p:sp>
        <p:nvSpPr>
          <p:cNvPr id="21536" name="Text Box 8"/>
          <p:cNvSpPr txBox="1">
            <a:spLocks noChangeArrowheads="1"/>
          </p:cNvSpPr>
          <p:nvPr/>
        </p:nvSpPr>
        <p:spPr bwMode="auto">
          <a:xfrm>
            <a:off x="609600" y="1352550"/>
            <a:ext cx="1219200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indent="-1143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Char char="-"/>
            </a:pPr>
            <a:r>
              <a:rPr lang="en-US" b="0" dirty="0">
                <a:latin typeface="Arial"/>
                <a:cs typeface="Arial"/>
              </a:rPr>
              <a:t>Disrespected</a:t>
            </a:r>
          </a:p>
          <a:p>
            <a:pPr eaLnBrk="1" hangingPunct="1">
              <a:spcBef>
                <a:spcPct val="10000"/>
              </a:spcBef>
              <a:buFontTx/>
              <a:buChar char="-"/>
            </a:pPr>
            <a:r>
              <a:rPr lang="en-US" b="0" dirty="0">
                <a:latin typeface="Arial"/>
                <a:cs typeface="Arial"/>
              </a:rPr>
              <a:t>Yelled at</a:t>
            </a:r>
          </a:p>
          <a:p>
            <a:pPr eaLnBrk="1" hangingPunct="1">
              <a:spcBef>
                <a:spcPct val="10000"/>
              </a:spcBef>
              <a:buFontTx/>
              <a:buChar char="-"/>
            </a:pPr>
            <a:r>
              <a:rPr lang="en-US" b="0" dirty="0">
                <a:latin typeface="Arial"/>
                <a:cs typeface="Arial"/>
              </a:rPr>
              <a:t>Put down</a:t>
            </a:r>
          </a:p>
          <a:p>
            <a:pPr eaLnBrk="1" hangingPunct="1">
              <a:spcBef>
                <a:spcPct val="10000"/>
              </a:spcBef>
              <a:buFontTx/>
              <a:buChar char="-"/>
            </a:pPr>
            <a:r>
              <a:rPr lang="en-US" b="0" dirty="0">
                <a:latin typeface="Arial"/>
                <a:cs typeface="Arial"/>
              </a:rPr>
              <a:t>Laughed at</a:t>
            </a:r>
          </a:p>
        </p:txBody>
      </p:sp>
      <p:sp>
        <p:nvSpPr>
          <p:cNvPr id="21537" name="Text Box 9"/>
          <p:cNvSpPr txBox="1">
            <a:spLocks noChangeArrowheads="1"/>
          </p:cNvSpPr>
          <p:nvPr/>
        </p:nvSpPr>
        <p:spPr bwMode="auto">
          <a:xfrm>
            <a:off x="1717675" y="1352550"/>
            <a:ext cx="1447800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indent="-1143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b="0" dirty="0">
                <a:latin typeface="Arial"/>
                <a:cs typeface="Arial"/>
              </a:rPr>
              <a:t>Mad at</a:t>
            </a:r>
            <a:r>
              <a:rPr lang="en-US" b="0" dirty="0" smtClean="0">
                <a:latin typeface="Arial"/>
                <a:cs typeface="Arial"/>
              </a:rPr>
              <a:t> parent</a:t>
            </a:r>
            <a:endParaRPr lang="en-US" b="0" dirty="0">
              <a:latin typeface="Arial"/>
              <a:cs typeface="Arial"/>
            </a:endParaRPr>
          </a:p>
          <a:p>
            <a:pPr eaLnBrk="1" hangingPunct="1">
              <a:spcBef>
                <a:spcPct val="10000"/>
              </a:spcBef>
              <a:buFontTx/>
              <a:buChar char="-"/>
            </a:pPr>
            <a:r>
              <a:rPr lang="en-US" b="0" dirty="0">
                <a:latin typeface="Arial"/>
                <a:cs typeface="Arial"/>
              </a:rPr>
              <a:t>Embarrassed</a:t>
            </a:r>
          </a:p>
          <a:p>
            <a:pPr eaLnBrk="1" hangingPunct="1">
              <a:spcBef>
                <a:spcPct val="10000"/>
              </a:spcBef>
              <a:buFontTx/>
              <a:buChar char="-"/>
            </a:pPr>
            <a:r>
              <a:rPr lang="en-US" b="0" dirty="0">
                <a:latin typeface="Arial"/>
                <a:cs typeface="Arial"/>
              </a:rPr>
              <a:t>Make a mistake</a:t>
            </a:r>
          </a:p>
          <a:p>
            <a:pPr eaLnBrk="1" hangingPunct="1">
              <a:spcBef>
                <a:spcPct val="10000"/>
              </a:spcBef>
              <a:buFontTx/>
              <a:buChar char="-"/>
            </a:pPr>
            <a:r>
              <a:rPr lang="en-US" b="0" dirty="0">
                <a:latin typeface="Arial"/>
                <a:cs typeface="Arial"/>
              </a:rPr>
              <a:t>Feel</a:t>
            </a:r>
            <a:r>
              <a:rPr lang="en-US" b="0" dirty="0" smtClean="0">
                <a:latin typeface="Arial"/>
                <a:cs typeface="Arial"/>
              </a:rPr>
              <a:t> pressure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21538" name="Text Box 10"/>
          <p:cNvSpPr txBox="1">
            <a:spLocks noChangeArrowheads="1"/>
          </p:cNvSpPr>
          <p:nvPr/>
        </p:nvSpPr>
        <p:spPr bwMode="auto">
          <a:xfrm>
            <a:off x="2982913" y="1331913"/>
            <a:ext cx="1219200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indent="-1143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b="0" dirty="0" smtClean="0">
                <a:latin typeface="Arial"/>
                <a:cs typeface="Arial"/>
              </a:rPr>
              <a:t>You’</a:t>
            </a:r>
            <a:r>
              <a:rPr lang="en-US" altLang="ja-JP" b="0" dirty="0" smtClean="0">
                <a:latin typeface="Arial"/>
                <a:cs typeface="Arial"/>
              </a:rPr>
              <a:t>re </a:t>
            </a:r>
            <a:r>
              <a:rPr lang="en-US" altLang="ja-JP" b="0" dirty="0">
                <a:latin typeface="Arial"/>
                <a:cs typeface="Arial"/>
              </a:rPr>
              <a:t>hit</a:t>
            </a:r>
          </a:p>
          <a:p>
            <a:pPr eaLnBrk="1" hangingPunct="1">
              <a:spcBef>
                <a:spcPct val="10000"/>
              </a:spcBef>
              <a:buFontTx/>
              <a:buChar char="-"/>
            </a:pPr>
            <a:r>
              <a:rPr lang="en-US" b="0" dirty="0">
                <a:latin typeface="Arial"/>
                <a:cs typeface="Arial"/>
              </a:rPr>
              <a:t>You lose</a:t>
            </a:r>
          </a:p>
          <a:p>
            <a:pPr eaLnBrk="1" hangingPunct="1">
              <a:spcBef>
                <a:spcPct val="10000"/>
              </a:spcBef>
              <a:buFontTx/>
              <a:buChar char="-"/>
            </a:pPr>
            <a:r>
              <a:rPr lang="en-US" b="0" dirty="0">
                <a:latin typeface="Arial"/>
                <a:cs typeface="Arial"/>
              </a:rPr>
              <a:t>Confronted</a:t>
            </a:r>
          </a:p>
          <a:p>
            <a:pPr eaLnBrk="1" hangingPunct="1">
              <a:spcBef>
                <a:spcPct val="10000"/>
              </a:spcBef>
              <a:buFontTx/>
              <a:buChar char="-"/>
            </a:pPr>
            <a:r>
              <a:rPr lang="en-US" b="0" dirty="0">
                <a:latin typeface="Arial"/>
                <a:cs typeface="Arial"/>
              </a:rPr>
              <a:t>Frustrated</a:t>
            </a:r>
          </a:p>
        </p:txBody>
      </p:sp>
      <p:sp>
        <p:nvSpPr>
          <p:cNvPr id="21539" name="Text Box 11"/>
          <p:cNvSpPr txBox="1">
            <a:spLocks noChangeArrowheads="1"/>
          </p:cNvSpPr>
          <p:nvPr/>
        </p:nvSpPr>
        <p:spPr bwMode="auto">
          <a:xfrm>
            <a:off x="3962400" y="1331913"/>
            <a:ext cx="1219200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indent="-1143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b="0" dirty="0">
                <a:latin typeface="Arial"/>
                <a:cs typeface="Arial"/>
              </a:rPr>
              <a:t>Blamed</a:t>
            </a:r>
          </a:p>
          <a:p>
            <a:pPr eaLnBrk="1" hangingPunct="1">
              <a:spcBef>
                <a:spcPct val="10000"/>
              </a:spcBef>
              <a:buFontTx/>
              <a:buChar char="-"/>
            </a:pPr>
            <a:r>
              <a:rPr lang="en-US" b="0" dirty="0">
                <a:latin typeface="Arial"/>
                <a:cs typeface="Arial"/>
              </a:rPr>
              <a:t>Get</a:t>
            </a:r>
            <a:r>
              <a:rPr lang="en-US" b="0" dirty="0" smtClean="0">
                <a:latin typeface="Arial"/>
                <a:cs typeface="Arial"/>
              </a:rPr>
              <a:t> caught</a:t>
            </a:r>
            <a:endParaRPr lang="en-US" b="0" dirty="0">
              <a:latin typeface="Arial"/>
              <a:cs typeface="Arial"/>
            </a:endParaRPr>
          </a:p>
          <a:p>
            <a:pPr eaLnBrk="1" hangingPunct="1">
              <a:spcBef>
                <a:spcPct val="10000"/>
              </a:spcBef>
              <a:buFontTx/>
              <a:buChar char="-"/>
            </a:pPr>
            <a:r>
              <a:rPr lang="en-US" b="0" dirty="0">
                <a:latin typeface="Arial"/>
                <a:cs typeface="Arial"/>
              </a:rPr>
              <a:t>Hurt</a:t>
            </a:r>
          </a:p>
          <a:p>
            <a:pPr eaLnBrk="1" hangingPunct="1">
              <a:spcBef>
                <a:spcPct val="10000"/>
              </a:spcBef>
              <a:buFontTx/>
              <a:buChar char="-"/>
            </a:pPr>
            <a:r>
              <a:rPr lang="en-US" b="0" dirty="0">
                <a:latin typeface="Arial"/>
                <a:cs typeface="Arial"/>
              </a:rPr>
              <a:t>Angry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81000" y="1035050"/>
            <a:ext cx="4114800" cy="366713"/>
            <a:chOff x="381000" y="1035050"/>
            <a:chExt cx="4114800" cy="366713"/>
          </a:xfrm>
        </p:grpSpPr>
        <p:sp>
          <p:nvSpPr>
            <p:cNvPr id="21535" name="Text Box 7"/>
            <p:cNvSpPr txBox="1">
              <a:spLocks noChangeArrowheads="1"/>
            </p:cNvSpPr>
            <p:nvPr/>
          </p:nvSpPr>
          <p:spPr bwMode="auto">
            <a:xfrm>
              <a:off x="593725" y="1035050"/>
              <a:ext cx="1238250" cy="366713"/>
            </a:xfrm>
            <a:prstGeom prst="rect">
              <a:avLst/>
            </a:prstGeom>
            <a:noFill/>
            <a:ln>
              <a:noFill/>
            </a:ln>
            <a:effectLst>
              <a:outerShdw dist="28398" dir="3806097" algn="ctr" rotWithShape="0">
                <a:srgbClr val="11111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>
                  <a:solidFill>
                    <a:srgbClr val="FF0000"/>
                  </a:solidFill>
                  <a:latin typeface="Arial"/>
                  <a:cs typeface="Arial"/>
                </a:rPr>
                <a:t>Situation:</a:t>
              </a:r>
              <a:endParaRPr lang="en-US" sz="1800" b="0" dirty="0">
                <a:latin typeface="Arial"/>
                <a:cs typeface="Arial"/>
              </a:endParaRPr>
            </a:p>
          </p:txBody>
        </p:sp>
        <p:sp>
          <p:nvSpPr>
            <p:cNvPr id="21540" name="AutoShape 50"/>
            <p:cNvSpPr>
              <a:spLocks noChangeArrowheads="1"/>
            </p:cNvSpPr>
            <p:nvPr/>
          </p:nvSpPr>
          <p:spPr bwMode="auto">
            <a:xfrm>
              <a:off x="381000" y="10668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 dirty="0">
                  <a:solidFill>
                    <a:srgbClr val="FFFFFF"/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21541" name="Text Box 63"/>
            <p:cNvSpPr txBox="1">
              <a:spLocks noChangeArrowheads="1"/>
            </p:cNvSpPr>
            <p:nvPr/>
          </p:nvSpPr>
          <p:spPr bwMode="auto">
            <a:xfrm>
              <a:off x="1708150" y="1120775"/>
              <a:ext cx="27876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>
                  <a:latin typeface="Arial"/>
                  <a:cs typeface="Arial"/>
                </a:rPr>
                <a:t>How do you respond (act) when . . .</a:t>
              </a:r>
              <a:r>
                <a:rPr lang="en-US" b="0">
                  <a:latin typeface="Arial"/>
                  <a:cs typeface="Arial"/>
                </a:rPr>
                <a:t> 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008396" y="2395293"/>
            <a:ext cx="1864184" cy="283932"/>
            <a:chOff x="6008396" y="2395293"/>
            <a:chExt cx="1864184" cy="283932"/>
          </a:xfrm>
        </p:grpSpPr>
        <p:sp>
          <p:nvSpPr>
            <p:cNvPr id="46" name="Text Box 47"/>
            <p:cNvSpPr txBox="1">
              <a:spLocks noChangeArrowheads="1"/>
            </p:cNvSpPr>
            <p:nvPr/>
          </p:nvSpPr>
          <p:spPr bwMode="auto">
            <a:xfrm rot="720970">
              <a:off x="7072361" y="2402226"/>
              <a:ext cx="80021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200" dirty="0" smtClean="0">
                  <a:solidFill>
                    <a:srgbClr val="00FF00"/>
                  </a:solidFill>
                  <a:effectLst>
                    <a:outerShdw blurRad="50800" dist="38100" dir="2700000" algn="tl" rotWithShape="0">
                      <a:srgbClr val="000000">
                        <a:alpha val="79000"/>
                      </a:srgbClr>
                    </a:outerShdw>
                  </a:effectLst>
                  <a:latin typeface="Arial"/>
                  <a:cs typeface="Arial"/>
                </a:rPr>
                <a:t>Positive</a:t>
              </a:r>
              <a:endParaRPr lang="en-US" b="0" dirty="0">
                <a:solidFill>
                  <a:srgbClr val="00FF00"/>
                </a:solidFill>
                <a:effectLst>
                  <a:outerShdw blurRad="50800" dist="38100" dir="2700000" algn="tl" rotWithShape="0">
                    <a:srgbClr val="000000">
                      <a:alpha val="79000"/>
                    </a:srgb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52" name="Text Box 47"/>
            <p:cNvSpPr txBox="1">
              <a:spLocks noChangeArrowheads="1"/>
            </p:cNvSpPr>
            <p:nvPr/>
          </p:nvSpPr>
          <p:spPr bwMode="auto">
            <a:xfrm rot="20737775">
              <a:off x="6008396" y="2395293"/>
              <a:ext cx="82614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200" dirty="0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srgbClr val="000000">
                        <a:alpha val="88000"/>
                      </a:srgbClr>
                    </a:outerShdw>
                  </a:effectLst>
                  <a:latin typeface="Arial"/>
                  <a:cs typeface="Arial"/>
                </a:rPr>
                <a:t>Negative</a:t>
              </a:r>
              <a:endParaRPr lang="en-US" b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88000"/>
                    </a:srgbClr>
                  </a:outerShdw>
                </a:effectLst>
                <a:latin typeface="Arial"/>
                <a:cs typeface="Arial"/>
              </a:endParaRPr>
            </a:p>
          </p:txBody>
        </p:sp>
      </p:grpSp>
      <p:sp>
        <p:nvSpPr>
          <p:cNvPr id="54" name="Text Box 39"/>
          <p:cNvSpPr txBox="1">
            <a:spLocks noChangeArrowheads="1"/>
          </p:cNvSpPr>
          <p:nvPr/>
        </p:nvSpPr>
        <p:spPr bwMode="auto">
          <a:xfrm>
            <a:off x="6096000" y="4295001"/>
            <a:ext cx="16764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ja-JP" sz="1200" dirty="0" smtClean="0">
                <a:latin typeface="Arial"/>
                <a:cs typeface="Arial"/>
              </a:rPr>
              <a:t>“Easy”         “Hard”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7" name="Text Box 16"/>
          <p:cNvSpPr txBox="1">
            <a:spLocks noChangeArrowheads="1"/>
          </p:cNvSpPr>
          <p:nvPr/>
        </p:nvSpPr>
        <p:spPr bwMode="auto">
          <a:xfrm>
            <a:off x="533400" y="4556044"/>
            <a:ext cx="4572000" cy="62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Arial"/>
                <a:cs typeface="Arial"/>
              </a:rPr>
              <a:t>3. </a:t>
            </a:r>
            <a:r>
              <a:rPr lang="en-US" dirty="0" smtClean="0">
                <a:latin typeface="Arial"/>
                <a:cs typeface="Arial"/>
              </a:rPr>
              <a:t>Don’</a:t>
            </a:r>
            <a:r>
              <a:rPr lang="en-US" altLang="ja-JP" dirty="0" smtClean="0">
                <a:latin typeface="Arial"/>
                <a:cs typeface="Arial"/>
              </a:rPr>
              <a:t>t </a:t>
            </a:r>
            <a:r>
              <a:rPr lang="en-US" altLang="ja-JP" dirty="0">
                <a:latin typeface="Arial"/>
                <a:cs typeface="Arial"/>
              </a:rPr>
              <a:t>let other people </a:t>
            </a:r>
            <a:r>
              <a:rPr lang="en-US" altLang="ja-JP" dirty="0" smtClean="0">
                <a:latin typeface="Arial"/>
                <a:cs typeface="Arial"/>
              </a:rPr>
              <a:t>control </a:t>
            </a:r>
            <a:r>
              <a:rPr lang="en-US" altLang="ja-JP" dirty="0">
                <a:latin typeface="Arial"/>
                <a:cs typeface="Arial"/>
              </a:rPr>
              <a:t>how you </a:t>
            </a:r>
            <a:r>
              <a:rPr lang="en-US" altLang="ja-JP" dirty="0" smtClean="0">
                <a:latin typeface="Arial"/>
                <a:cs typeface="Arial"/>
              </a:rPr>
              <a:t>will respond</a:t>
            </a:r>
            <a:r>
              <a:rPr lang="en-US" altLang="ja-JP" dirty="0">
                <a:latin typeface="Arial"/>
                <a:cs typeface="Arial"/>
              </a:rPr>
              <a:t>.</a:t>
            </a:r>
          </a:p>
          <a:p>
            <a:pPr eaLnBrk="1" hangingPunct="1">
              <a:spcBef>
                <a:spcPct val="20000"/>
              </a:spcBef>
            </a:pPr>
            <a:r>
              <a:rPr lang="en-US" b="0" dirty="0">
                <a:latin typeface="Arial"/>
                <a:cs typeface="Arial"/>
              </a:rPr>
              <a:t>    </a:t>
            </a:r>
            <a:r>
              <a:rPr lang="en-US" b="0" dirty="0" smtClean="0">
                <a:latin typeface="Arial"/>
                <a:cs typeface="Arial"/>
              </a:rPr>
              <a:t>You know someone is trying to control you if they are</a:t>
            </a:r>
          </a:p>
          <a:p>
            <a:pPr eaLnBrk="1" hangingPunct="1">
              <a:lnSpc>
                <a:spcPct val="70000"/>
              </a:lnSpc>
              <a:spcBef>
                <a:spcPct val="20000"/>
              </a:spcBef>
            </a:pPr>
            <a:r>
              <a:rPr lang="en-US" b="0" dirty="0" smtClean="0">
                <a:latin typeface="Arial"/>
                <a:cs typeface="Arial"/>
              </a:rPr>
              <a:t>    yelling at you, physically attacking you, or </a:t>
            </a:r>
            <a:r>
              <a:rPr lang="en-US" altLang="ja-JP" b="0" dirty="0" smtClean="0">
                <a:latin typeface="Arial"/>
                <a:cs typeface="Arial"/>
              </a:rPr>
              <a:t>putting you </a:t>
            </a:r>
            <a:r>
              <a:rPr lang="en-US" altLang="ja-JP" b="0" dirty="0">
                <a:latin typeface="Arial"/>
                <a:cs typeface="Arial"/>
              </a:rPr>
              <a:t>down.</a:t>
            </a:r>
            <a:endParaRPr lang="en-US" b="0" dirty="0">
              <a:latin typeface="Arial"/>
              <a:cs typeface="Arial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533400" y="5385780"/>
            <a:ext cx="4038600" cy="634020"/>
            <a:chOff x="533400" y="5385780"/>
            <a:chExt cx="4038600" cy="634020"/>
          </a:xfrm>
        </p:grpSpPr>
        <p:sp>
          <p:nvSpPr>
            <p:cNvPr id="49" name="Text Box 17"/>
            <p:cNvSpPr txBox="1">
              <a:spLocks noChangeArrowheads="1"/>
            </p:cNvSpPr>
            <p:nvPr/>
          </p:nvSpPr>
          <p:spPr bwMode="auto">
            <a:xfrm>
              <a:off x="681568" y="5758190"/>
              <a:ext cx="309096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b="0" dirty="0">
                  <a:latin typeface="Arial"/>
                  <a:cs typeface="Arial"/>
                </a:rPr>
                <a:t>What </a:t>
              </a:r>
              <a:r>
                <a:rPr lang="en-US" b="0" dirty="0" smtClean="0">
                  <a:latin typeface="Arial"/>
                  <a:cs typeface="Arial"/>
                </a:rPr>
                <a:t>might happen </a:t>
              </a:r>
              <a:r>
                <a:rPr lang="en-US" b="0" dirty="0">
                  <a:latin typeface="Arial"/>
                  <a:cs typeface="Arial"/>
                </a:rPr>
                <a:t>when</a:t>
              </a:r>
              <a:r>
                <a:rPr lang="en-US" b="0" dirty="0" smtClean="0">
                  <a:latin typeface="Arial"/>
                  <a:cs typeface="Arial"/>
                </a:rPr>
                <a:t> you </a:t>
              </a:r>
              <a:r>
                <a:rPr lang="en-US" b="0" dirty="0">
                  <a:latin typeface="Arial"/>
                  <a:cs typeface="Arial"/>
                </a:rPr>
                <a:t>stay in control?</a:t>
              </a:r>
            </a:p>
          </p:txBody>
        </p:sp>
        <p:sp>
          <p:nvSpPr>
            <p:cNvPr id="50" name="Text Box 18"/>
            <p:cNvSpPr txBox="1">
              <a:spLocks noChangeArrowheads="1"/>
            </p:cNvSpPr>
            <p:nvPr/>
          </p:nvSpPr>
          <p:spPr bwMode="auto">
            <a:xfrm>
              <a:off x="533400" y="5385780"/>
              <a:ext cx="4038600" cy="464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Arial"/>
                  <a:cs typeface="Arial"/>
                </a:rPr>
                <a:t>4. Select a positive </a:t>
              </a:r>
              <a:r>
                <a:rPr lang="en-US" dirty="0" smtClean="0">
                  <a:latin typeface="Arial"/>
                  <a:cs typeface="Arial"/>
                </a:rPr>
                <a:t>solution.</a:t>
              </a:r>
            </a:p>
            <a:p>
              <a:pPr eaLnBrk="1" hangingPunct="1">
                <a:spcBef>
                  <a:spcPct val="20000"/>
                </a:spcBef>
              </a:pPr>
              <a:r>
                <a:rPr lang="en-US" b="0" dirty="0">
                  <a:latin typeface="Arial"/>
                  <a:cs typeface="Arial"/>
                </a:rPr>
                <a:t>    What would motivate</a:t>
              </a:r>
              <a:r>
                <a:rPr lang="en-US" b="0" dirty="0" smtClean="0">
                  <a:latin typeface="Arial"/>
                  <a:cs typeface="Arial"/>
                </a:rPr>
                <a:t> you </a:t>
              </a:r>
              <a:r>
                <a:rPr lang="en-US" b="0" dirty="0">
                  <a:latin typeface="Arial"/>
                  <a:cs typeface="Arial"/>
                </a:rPr>
                <a:t>to do the </a:t>
              </a:r>
              <a:r>
                <a:rPr lang="en-US" altLang="ja-JP" b="0" dirty="0" smtClean="0">
                  <a:latin typeface="Arial"/>
                  <a:cs typeface="Arial"/>
                </a:rPr>
                <a:t>tougher (harder) thing</a:t>
              </a:r>
              <a:r>
                <a:rPr lang="en-US" altLang="ja-JP" b="0" dirty="0">
                  <a:latin typeface="Arial"/>
                  <a:cs typeface="Arial"/>
                </a:rPr>
                <a:t>?</a:t>
              </a:r>
              <a:endParaRPr lang="en-US" b="0" dirty="0">
                <a:latin typeface="Arial"/>
                <a:cs typeface="Arial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7466171" y="4552950"/>
            <a:ext cx="1251794" cy="866864"/>
            <a:chOff x="7466171" y="4552950"/>
            <a:chExt cx="1251794" cy="866864"/>
          </a:xfrm>
        </p:grpSpPr>
        <p:sp>
          <p:nvSpPr>
            <p:cNvPr id="53" name="Line 38"/>
            <p:cNvSpPr>
              <a:spLocks noChangeShapeType="1"/>
            </p:cNvSpPr>
            <p:nvPr/>
          </p:nvSpPr>
          <p:spPr bwMode="auto">
            <a:xfrm>
              <a:off x="7466171" y="4552950"/>
              <a:ext cx="240983" cy="2476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b="0" dirty="0">
                <a:latin typeface="Arial"/>
                <a:cs typeface="Arial"/>
              </a:endParaRPr>
            </a:p>
          </p:txBody>
        </p:sp>
        <p:sp>
          <p:nvSpPr>
            <p:cNvPr id="55" name="Text Box 39"/>
            <p:cNvSpPr txBox="1">
              <a:spLocks noChangeArrowheads="1"/>
            </p:cNvSpPr>
            <p:nvPr/>
          </p:nvSpPr>
          <p:spPr bwMode="auto">
            <a:xfrm>
              <a:off x="7558673" y="4819650"/>
              <a:ext cx="1159292" cy="60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dirty="0">
                  <a:latin typeface="Arial"/>
                  <a:cs typeface="Arial"/>
                </a:rPr>
                <a:t>This</a:t>
              </a:r>
              <a:r>
                <a:rPr lang="en-US" dirty="0" smtClean="0">
                  <a:latin typeface="Arial"/>
                  <a:cs typeface="Arial"/>
                </a:rPr>
                <a:t> gives you </a:t>
              </a:r>
              <a:r>
                <a:rPr lang="en-US" dirty="0">
                  <a:latin typeface="Arial"/>
                  <a:cs typeface="Arial"/>
                </a:rPr>
                <a:t/>
              </a:r>
              <a:br>
                <a:rPr lang="en-US" dirty="0">
                  <a:latin typeface="Arial"/>
                  <a:cs typeface="Arial"/>
                </a:rPr>
              </a:br>
              <a:r>
                <a:rPr lang="en-US" altLang="ja-JP" dirty="0" smtClean="0">
                  <a:solidFill>
                    <a:srgbClr val="FF0000"/>
                  </a:solidFill>
                  <a:latin typeface="Arial"/>
                  <a:cs typeface="Arial"/>
                </a:rPr>
                <a:t>self-respect.</a:t>
              </a:r>
              <a:r>
                <a:rPr lang="en-US" altLang="ja-JP" dirty="0">
                  <a:latin typeface="Arial"/>
                  <a:cs typeface="Arial"/>
                </a:rPr>
                <a:t/>
              </a:r>
              <a:br>
                <a:rPr lang="en-US" altLang="ja-JP" dirty="0">
                  <a:latin typeface="Arial"/>
                  <a:cs typeface="Arial"/>
                </a:rPr>
              </a:br>
              <a:r>
                <a:rPr lang="en-US" altLang="ja-JP" dirty="0">
                  <a:latin typeface="Arial"/>
                  <a:cs typeface="Arial"/>
                </a:rPr>
                <a:t>Why?</a:t>
              </a:r>
              <a:endParaRPr lang="en-US" dirty="0">
                <a:latin typeface="Arial"/>
                <a:cs typeface="Arial"/>
              </a:endParaRPr>
            </a:p>
          </p:txBody>
        </p:sp>
      </p:grpSp>
      <p:sp>
        <p:nvSpPr>
          <p:cNvPr id="59" name="Text Box 15"/>
          <p:cNvSpPr txBox="1">
            <a:spLocks noChangeArrowheads="1"/>
          </p:cNvSpPr>
          <p:nvPr/>
        </p:nvSpPr>
        <p:spPr bwMode="auto">
          <a:xfrm>
            <a:off x="533400" y="3878657"/>
            <a:ext cx="3884710" cy="464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dirty="0">
                <a:latin typeface="Arial"/>
                <a:cs typeface="Arial"/>
              </a:rPr>
              <a:t>2.</a:t>
            </a:r>
            <a:r>
              <a:rPr lang="en-US" dirty="0" smtClean="0">
                <a:latin typeface="Arial"/>
                <a:cs typeface="Arial"/>
              </a:rPr>
              <a:t> Identify the situations where you can practice step 1.</a:t>
            </a:r>
            <a:endParaRPr lang="en-US" altLang="ja-JP" dirty="0" smtClean="0">
              <a:latin typeface="Arial"/>
              <a:cs typeface="Arial"/>
            </a:endParaRPr>
          </a:p>
          <a:p>
            <a:pPr eaLnBrk="1" hangingPunct="1">
              <a:spcBef>
                <a:spcPct val="20000"/>
              </a:spcBef>
            </a:pPr>
            <a:r>
              <a:rPr lang="en-US" dirty="0">
                <a:latin typeface="Arial"/>
                <a:cs typeface="Arial"/>
              </a:rPr>
              <a:t>   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b="0" dirty="0" smtClean="0">
                <a:latin typeface="Arial"/>
                <a:cs typeface="Arial"/>
              </a:rPr>
              <a:t>What are the situations you need to practice this?</a:t>
            </a:r>
            <a:endParaRPr lang="en-US" b="0" dirty="0">
              <a:latin typeface="Arial"/>
              <a:cs typeface="Arial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533400" y="2705087"/>
            <a:ext cx="4495800" cy="1028713"/>
            <a:chOff x="533400" y="2705087"/>
            <a:chExt cx="4495800" cy="1028713"/>
          </a:xfrm>
        </p:grpSpPr>
        <p:sp>
          <p:nvSpPr>
            <p:cNvPr id="62" name="Text Box 14"/>
            <p:cNvSpPr txBox="1">
              <a:spLocks noChangeArrowheads="1"/>
            </p:cNvSpPr>
            <p:nvPr/>
          </p:nvSpPr>
          <p:spPr bwMode="auto">
            <a:xfrm>
              <a:off x="685801" y="2905112"/>
              <a:ext cx="4343399" cy="8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6286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6286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defTabSz="6286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defTabSz="6286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defTabSz="6286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defTabSz="62865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defTabSz="62865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defTabSz="62865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defTabSz="62865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b="0" dirty="0" smtClean="0">
                  <a:latin typeface="Arial"/>
                  <a:cs typeface="Arial"/>
                </a:rPr>
                <a:t>When you are in a pressure situation, these are the signs: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en-US" b="0" dirty="0" smtClean="0">
                  <a:latin typeface="Arial"/>
                  <a:cs typeface="Arial"/>
                </a:rPr>
                <a:t>You feel angry, frustrated, nervous.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en-US" b="0" dirty="0" smtClean="0">
                  <a:latin typeface="Arial"/>
                  <a:cs typeface="Arial"/>
                </a:rPr>
                <a:t>What outward behaviors can you use to help control</a:t>
              </a:r>
            </a:p>
            <a:p>
              <a:pPr eaLnBrk="1" hangingPunct="1">
                <a:lnSpc>
                  <a:spcPct val="70000"/>
                </a:lnSpc>
              </a:pPr>
              <a:r>
                <a:rPr lang="en-US" b="0" dirty="0" smtClean="0">
                  <a:latin typeface="Arial"/>
                  <a:cs typeface="Arial"/>
                </a:rPr>
                <a:t>the pressure?</a:t>
              </a:r>
              <a:endParaRPr lang="en-US" b="0" dirty="0">
                <a:latin typeface="Arial"/>
                <a:cs typeface="Arial"/>
              </a:endParaRPr>
            </a:p>
          </p:txBody>
        </p:sp>
        <p:sp>
          <p:nvSpPr>
            <p:cNvPr id="63" name="Text Box 13"/>
            <p:cNvSpPr txBox="1">
              <a:spLocks noChangeArrowheads="1"/>
            </p:cNvSpPr>
            <p:nvPr/>
          </p:nvSpPr>
          <p:spPr bwMode="auto">
            <a:xfrm>
              <a:off x="533400" y="2705087"/>
              <a:ext cx="196388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Arial"/>
                  <a:cs typeface="Arial"/>
                </a:rPr>
                <a:t>1.</a:t>
              </a:r>
              <a:r>
                <a:rPr lang="en-US" dirty="0" smtClean="0">
                  <a:latin typeface="Arial"/>
                  <a:cs typeface="Arial"/>
                </a:rPr>
                <a:t> Recognize the situation.</a:t>
              </a:r>
              <a:endParaRPr lang="en-US" b="0" dirty="0">
                <a:latin typeface="Arial"/>
                <a:cs typeface="Arial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381000" y="2227712"/>
            <a:ext cx="3844925" cy="393173"/>
            <a:chOff x="381000" y="2227712"/>
            <a:chExt cx="3844925" cy="393173"/>
          </a:xfrm>
        </p:grpSpPr>
        <p:sp>
          <p:nvSpPr>
            <p:cNvPr id="65" name="Text Box 12"/>
            <p:cNvSpPr txBox="1">
              <a:spLocks noChangeArrowheads="1"/>
            </p:cNvSpPr>
            <p:nvPr/>
          </p:nvSpPr>
          <p:spPr bwMode="auto">
            <a:xfrm>
              <a:off x="533400" y="2346247"/>
              <a:ext cx="3692525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dirty="0">
                  <a:latin typeface="Arial"/>
                  <a:cs typeface="Arial"/>
                </a:rPr>
                <a:t>Four</a:t>
              </a:r>
              <a:r>
                <a:rPr lang="en-US" sz="1200" dirty="0" smtClean="0">
                  <a:latin typeface="Arial"/>
                  <a:cs typeface="Arial"/>
                </a:rPr>
                <a:t> steps to control your defense mechanisms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66" name="AutoShape 54"/>
            <p:cNvSpPr>
              <a:spLocks noChangeArrowheads="1"/>
            </p:cNvSpPr>
            <p:nvPr/>
          </p:nvSpPr>
          <p:spPr bwMode="auto">
            <a:xfrm>
              <a:off x="381000" y="2227712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 dirty="0">
                  <a:solidFill>
                    <a:srgbClr val="FFFFFF"/>
                  </a:solidFill>
                  <a:latin typeface="Arial"/>
                  <a:cs typeface="Arial"/>
                </a:rPr>
                <a:t>6</a:t>
              </a: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4586447" y="5638800"/>
            <a:ext cx="3932078" cy="763588"/>
            <a:chOff x="4586447" y="5638800"/>
            <a:chExt cx="3932078" cy="763588"/>
          </a:xfrm>
        </p:grpSpPr>
        <p:sp>
          <p:nvSpPr>
            <p:cNvPr id="68" name="Text Box 28"/>
            <p:cNvSpPr txBox="1">
              <a:spLocks noChangeArrowheads="1"/>
            </p:cNvSpPr>
            <p:nvPr/>
          </p:nvSpPr>
          <p:spPr bwMode="auto">
            <a:xfrm>
              <a:off x="5707062" y="5638800"/>
              <a:ext cx="1173162" cy="396875"/>
            </a:xfrm>
            <a:prstGeom prst="rect">
              <a:avLst/>
            </a:prstGeom>
            <a:noFill/>
            <a:ln>
              <a:noFill/>
            </a:ln>
            <a:effectLst>
              <a:outerShdw dist="28398" dir="3806097" algn="ctr" rotWithShape="0">
                <a:srgbClr val="11111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dirty="0">
                  <a:solidFill>
                    <a:srgbClr val="FF0000"/>
                  </a:solidFill>
                  <a:latin typeface="Arial"/>
                  <a:cs typeface="Arial"/>
                </a:rPr>
                <a:t>Defense</a:t>
              </a:r>
            </a:p>
          </p:txBody>
        </p:sp>
        <p:sp>
          <p:nvSpPr>
            <p:cNvPr id="69" name="Text Box 40"/>
            <p:cNvSpPr txBox="1">
              <a:spLocks noChangeArrowheads="1"/>
            </p:cNvSpPr>
            <p:nvPr/>
          </p:nvSpPr>
          <p:spPr bwMode="auto">
            <a:xfrm>
              <a:off x="4708525" y="5973763"/>
              <a:ext cx="3810000" cy="428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Arial"/>
                  <a:cs typeface="Arial"/>
                </a:rPr>
                <a:t>How do you know when you’ve selected a positive Defense</a:t>
              </a:r>
              <a:r>
                <a:rPr lang="en-US" dirty="0" smtClean="0">
                  <a:latin typeface="Arial"/>
                  <a:cs typeface="Arial"/>
                </a:rPr>
                <a:t> mechanism</a:t>
              </a:r>
              <a:r>
                <a:rPr lang="en-US" dirty="0">
                  <a:latin typeface="Arial"/>
                  <a:cs typeface="Arial"/>
                </a:rPr>
                <a:t>?. . .</a:t>
              </a:r>
              <a:endParaRPr lang="en-US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70" name="AutoShape 53"/>
            <p:cNvSpPr>
              <a:spLocks noChangeArrowheads="1"/>
            </p:cNvSpPr>
            <p:nvPr/>
          </p:nvSpPr>
          <p:spPr bwMode="auto">
            <a:xfrm>
              <a:off x="5486400" y="5730875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sz="900" b="0" dirty="0">
                  <a:solidFill>
                    <a:srgbClr val="FFFFFF"/>
                  </a:solidFill>
                  <a:latin typeface="Arial"/>
                  <a:cs typeface="Arial"/>
                </a:rPr>
                <a:t>5</a:t>
              </a:r>
            </a:p>
          </p:txBody>
        </p:sp>
        <p:sp>
          <p:nvSpPr>
            <p:cNvPr id="71" name="AutoShape 65"/>
            <p:cNvSpPr>
              <a:spLocks noChangeArrowheads="1"/>
            </p:cNvSpPr>
            <p:nvPr/>
          </p:nvSpPr>
          <p:spPr bwMode="auto">
            <a:xfrm>
              <a:off x="4586447" y="6092264"/>
              <a:ext cx="161925" cy="142875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spcBef>
                  <a:spcPct val="50000"/>
                </a:spcBef>
                <a:defRPr/>
              </a:pPr>
              <a:endParaRPr lang="en-US">
                <a:latin typeface="Arial"/>
                <a:ea typeface="Arial" charset="0"/>
                <a:cs typeface="Arial"/>
              </a:endParaRPr>
            </a:p>
          </p:txBody>
        </p:sp>
      </p:grpSp>
      <p:sp>
        <p:nvSpPr>
          <p:cNvPr id="72" name="Text Box 41"/>
          <p:cNvSpPr txBox="1">
            <a:spLocks noChangeArrowheads="1"/>
          </p:cNvSpPr>
          <p:nvPr/>
        </p:nvSpPr>
        <p:spPr bwMode="auto">
          <a:xfrm>
            <a:off x="4419600" y="6330950"/>
            <a:ext cx="405752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ja-JP" altLang="en-US" dirty="0">
                <a:solidFill>
                  <a:srgbClr val="FF0000"/>
                </a:solidFill>
                <a:latin typeface="Arial"/>
                <a:cs typeface="Arial"/>
              </a:rPr>
              <a:t>“</a:t>
            </a:r>
            <a:r>
              <a:rPr lang="en-US" altLang="ja-JP" dirty="0">
                <a:solidFill>
                  <a:srgbClr val="FF0000"/>
                </a:solidFill>
                <a:latin typeface="Arial"/>
                <a:cs typeface="Arial"/>
              </a:rPr>
              <a:t>When you are helping (not hurting) yourself and others.</a:t>
            </a:r>
            <a:r>
              <a:rPr lang="ja-JP" altLang="en-US" dirty="0">
                <a:solidFill>
                  <a:srgbClr val="FF0000"/>
                </a:solidFill>
                <a:latin typeface="Arial"/>
                <a:cs typeface="Arial"/>
              </a:rPr>
              <a:t>”</a:t>
            </a:r>
            <a:endParaRPr lang="en-US" altLang="ja-JP" dirty="0">
              <a:solidFill>
                <a:srgbClr val="FF0000"/>
              </a:solidFill>
              <a:latin typeface="Arial"/>
              <a:cs typeface="Arial"/>
            </a:endParaRPr>
          </a:p>
          <a:p>
            <a:pPr eaLnBrk="1" hangingPunct="1"/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196735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5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5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1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15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1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1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1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1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6" grpId="0" build="p"/>
      <p:bldP spid="21537" grpId="0" build="p"/>
      <p:bldP spid="21538" grpId="0" build="p"/>
      <p:bldP spid="21539" grpId="0" build="p"/>
      <p:bldP spid="54" grpId="0"/>
      <p:bldP spid="47" grpId="0"/>
      <p:bldP spid="59" grpId="0"/>
      <p:bldP spid="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99542" y="2514600"/>
            <a:ext cx="1828800" cy="1828800"/>
            <a:chOff x="2971800" y="4876800"/>
            <a:chExt cx="914400" cy="9144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1800" y="48768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2971800" y="48768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Music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2286000" y="5741313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Create your own music activity slide. This may include a </a:t>
            </a:r>
            <a:r>
              <a:rPr lang="en-US" dirty="0" err="1"/>
              <a:t>WhyTry</a:t>
            </a:r>
            <a:r>
              <a:rPr lang="en-US" dirty="0"/>
              <a:t> music video, a song of your own, or a song a student has shared.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11255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Activity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447800" y="5715000"/>
            <a:ext cx="6324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learning activity slide.  This may include either an object lesson, a group activity, or a group / movement activity.  This slide may include instructions /rules for the activity or a relevant visual prompt to introduce the activity.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8363" y="2514600"/>
            <a:ext cx="1828800" cy="1828800"/>
            <a:chOff x="5029200" y="5029200"/>
            <a:chExt cx="914400" cy="9144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29200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5029200" y="50292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730077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81400" y="2514421"/>
            <a:ext cx="1828800" cy="1811012"/>
            <a:chOff x="6248400" y="4724311"/>
            <a:chExt cx="914400" cy="91448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48400" y="4724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6248400" y="4724311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Journal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371600" y="5715000"/>
            <a:ext cx="6324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journal activity slide.  This slide may include an art activity, observation activity, or game plan exercise from the </a:t>
            </a:r>
            <a:r>
              <a:rPr lang="en-US" dirty="0" err="1"/>
              <a:t>WhyTry</a:t>
            </a:r>
            <a:r>
              <a:rPr lang="en-US" dirty="0"/>
              <a:t> student journal.  This slide may contain the actual journal page or a relevant visual prompt to introduce the journal activity.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53232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Video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762000" y="5638800"/>
            <a:ext cx="7543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video activity slide. This slide may include one of </a:t>
            </a:r>
            <a:r>
              <a:rPr lang="en-US" dirty="0" err="1"/>
              <a:t>WhyTry’s</a:t>
            </a:r>
            <a:r>
              <a:rPr lang="en-US" dirty="0"/>
              <a:t> recommended YouTube clips that you have downloaded and embedded here, or any other relevant video clip reinforcing some aspect of today’s lesson.  Videos may be funny, serious, documentary style, etc.  </a:t>
            </a:r>
            <a:r>
              <a:rPr lang="en-US"/>
              <a:t>This is a good opportunity to differentiate your approach to best meet your student’s needs.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1400" y="2514600"/>
            <a:ext cx="1828800" cy="1828800"/>
            <a:chOff x="6858000" y="2438400"/>
            <a:chExt cx="914400" cy="914400"/>
          </a:xfrm>
        </p:grpSpPr>
        <p:pic>
          <p:nvPicPr>
            <p:cNvPr id="13" name="Picture 12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000" y="2438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6858000" y="24384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276519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7">
      <a:dk1>
        <a:srgbClr val="000000"/>
      </a:dk1>
      <a:lt1>
        <a:srgbClr val="00000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10101"/>
      </a:hlink>
      <a:folHlink>
        <a:srgbClr val="070103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Arial"/>
            <a:cs typeface="Arial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749</Words>
  <Application>Microsoft Macintosh PowerPoint</Application>
  <PresentationFormat>On-screen Show (4:3)</PresentationFormat>
  <Paragraphs>121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2013-11-05T18:18:24Z</dcterms:created>
  <dcterms:modified xsi:type="dcterms:W3CDTF">2015-01-12T21:23:40Z</dcterms:modified>
</cp:coreProperties>
</file>