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656" r:id="rId2"/>
    <p:sldId id="1015" r:id="rId3"/>
    <p:sldId id="1007" r:id="rId4"/>
    <p:sldId id="1032" r:id="rId5"/>
    <p:sldId id="1031" r:id="rId6"/>
    <p:sldId id="1033" r:id="rId7"/>
    <p:sldId id="1034" r:id="rId8"/>
    <p:sldId id="1035" r:id="rId9"/>
    <p:sldId id="1036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Futura Md BT" pitchFamily="34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Futura Md BT" pitchFamily="34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Futura Md BT" pitchFamily="34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Futura Md BT" pitchFamily="34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Futura Md BT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100" b="1" kern="1200">
        <a:solidFill>
          <a:schemeClr val="tx1"/>
        </a:solidFill>
        <a:latin typeface="Futura Md BT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1100" b="1" kern="1200">
        <a:solidFill>
          <a:schemeClr val="tx1"/>
        </a:solidFill>
        <a:latin typeface="Futura Md BT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1100" b="1" kern="1200">
        <a:solidFill>
          <a:schemeClr val="tx1"/>
        </a:solidFill>
        <a:latin typeface="Futura Md BT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1100" b="1" kern="1200">
        <a:solidFill>
          <a:schemeClr val="tx1"/>
        </a:solidFill>
        <a:latin typeface="Futura Md BT" pitchFamily="34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 hiddenSlides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0000"/>
    <a:srgbClr val="C00000"/>
    <a:srgbClr val="006600"/>
    <a:srgbClr val="FF3300"/>
    <a:srgbClr val="009900"/>
    <a:srgbClr val="3333FF"/>
    <a:srgbClr val="006633"/>
    <a:srgbClr val="003366"/>
    <a:srgbClr val="6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63" autoAdjust="0"/>
    <p:restoredTop sz="94660"/>
  </p:normalViewPr>
  <p:slideViewPr>
    <p:cSldViewPr showGuides="1">
      <p:cViewPr>
        <p:scale>
          <a:sx n="140" d="100"/>
          <a:sy n="140" d="100"/>
        </p:scale>
        <p:origin x="-80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103" d="100"/>
          <a:sy n="103" d="100"/>
        </p:scale>
        <p:origin x="-2440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Futura Md BT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Futura Md BT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Futura Md BT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Futura Md BT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302BAC6E-9C58-4004-BFB5-FB41FF19C5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321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200">
                <a:latin typeface="Futura Md BT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200">
                <a:latin typeface="Futura Md BT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9F149799-E20A-4AB6-94CC-CC092FC88CCD}" type="datetime1">
              <a:rPr lang="en-US"/>
              <a:pPr>
                <a:defRPr/>
              </a:pPr>
              <a:t>1/12/15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200">
                <a:latin typeface="Futura Md BT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200">
                <a:latin typeface="Futura Md BT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B2D6F97F-E62D-49BF-B291-16A5DA99AE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9361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ＭＳ Ｐゴシック" pitchFamily="-108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2pPr>
            <a:lvl3pPr marL="11430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3pPr>
            <a:lvl4pPr marL="16002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4pPr>
            <a:lvl5pPr marL="20574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9pPr>
          </a:lstStyle>
          <a:p>
            <a:pPr eaLnBrk="1" hangingPunct="1"/>
            <a:fld id="{412C8F71-06C1-894F-A551-2E2E394E9C42}" type="slidenum">
              <a:rPr lang="en-US" sz="1200"/>
              <a:pPr eaLnBrk="1" hangingPunct="1"/>
              <a:t>4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2pPr>
            <a:lvl3pPr marL="11430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3pPr>
            <a:lvl4pPr marL="16002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4pPr>
            <a:lvl5pPr marL="20574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9pPr>
          </a:lstStyle>
          <a:p>
            <a:pPr eaLnBrk="1" hangingPunct="1"/>
            <a:fld id="{412C8F71-06C1-894F-A551-2E2E394E9C42}" type="slidenum">
              <a:rPr lang="en-US" sz="1200"/>
              <a:pPr eaLnBrk="1" hangingPunct="1"/>
              <a:t>5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" name="Action Button: Return 16">
            <a:hlinkClick r:id="" action="ppaction://hlinkshowjump?jump=lastslideviewed" highlightClick="1"/>
          </p:cNvPr>
          <p:cNvSpPr/>
          <p:nvPr userDrawn="1"/>
        </p:nvSpPr>
        <p:spPr bwMode="auto">
          <a:xfrm>
            <a:off x="4464778" y="6643943"/>
            <a:ext cx="251622" cy="196676"/>
          </a:xfrm>
          <a:prstGeom prst="actionButtonReturn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Futura Md BT" pitchFamily="34" charset="0"/>
            </a:endParaRPr>
          </a:p>
        </p:txBody>
      </p:sp>
      <p:sp>
        <p:nvSpPr>
          <p:cNvPr id="22" name="Action Button: Custom 21">
            <a:hlinkClick r:id="" action="ppaction://hlinkshowjump?jump=lastslideviewed" highlightClick="1"/>
          </p:cNvPr>
          <p:cNvSpPr/>
          <p:nvPr userDrawn="1"/>
        </p:nvSpPr>
        <p:spPr bwMode="auto">
          <a:xfrm>
            <a:off x="4343400" y="6537325"/>
            <a:ext cx="533400" cy="396875"/>
          </a:xfrm>
          <a:prstGeom prst="actionButtonBlank">
            <a:avLst/>
          </a:prstGeom>
          <a:solidFill>
            <a:schemeClr val="accent3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5" r:id="rId3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-108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.png"/><Relationship Id="rId1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slide" Target="slide5.xml"/><Relationship Id="rId4" Type="http://schemas.openxmlformats.org/officeDocument/2006/relationships/slide" Target="slide7.xml"/><Relationship Id="rId5" Type="http://schemas.openxmlformats.org/officeDocument/2006/relationships/image" Target="../media/image4.png"/><Relationship Id="rId6" Type="http://schemas.openxmlformats.org/officeDocument/2006/relationships/slide" Target="slide6.xml"/><Relationship Id="rId7" Type="http://schemas.openxmlformats.org/officeDocument/2006/relationships/image" Target="../media/image5.png"/><Relationship Id="rId8" Type="http://schemas.openxmlformats.org/officeDocument/2006/relationships/slide" Target="slide8.xml"/><Relationship Id="rId9" Type="http://schemas.openxmlformats.org/officeDocument/2006/relationships/image" Target="../media/image6.png"/><Relationship Id="rId10" Type="http://schemas.openxmlformats.org/officeDocument/2006/relationships/slide" Target="slide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08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0" t="4101" r="3572" b="4233"/>
          <a:stretch/>
        </p:blipFill>
        <p:spPr>
          <a:xfrm>
            <a:off x="1598225" y="685800"/>
            <a:ext cx="5793175" cy="4293765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934422" y="5410200"/>
            <a:ext cx="314040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Arial"/>
                <a:cs typeface="Arial"/>
              </a:rPr>
              <a:t>Lift The Weight</a:t>
            </a:r>
          </a:p>
          <a:p>
            <a:pPr algn="ctr"/>
            <a:r>
              <a:rPr lang="en-US" sz="1800" dirty="0" smtClean="0">
                <a:latin typeface="Arial"/>
                <a:cs typeface="Arial"/>
              </a:rPr>
              <a:t>(Lesson Plan Template)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T_LOGO.png"/>
          <p:cNvPicPr>
            <a:picLocks noChangeAspect="1"/>
          </p:cNvPicPr>
          <p:nvPr/>
        </p:nvPicPr>
        <p:blipFill rotWithShape="1">
          <a:blip r:embed="rId2" cstate="print"/>
          <a:srcRect b="18658"/>
          <a:stretch/>
        </p:blipFill>
        <p:spPr>
          <a:xfrm>
            <a:off x="152400" y="152400"/>
            <a:ext cx="1117600" cy="710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2133600" y="381000"/>
            <a:ext cx="487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ATTENTION GETTER</a:t>
            </a:r>
            <a:endParaRPr lang="en-US" sz="18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2057400" y="5638800"/>
            <a:ext cx="49530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Create your own attention-getter slide to start today’s lesson.  This slide may include music, a story, an object lesson, a "Surrendering the One-up" activity, a group poll, or a brief movie clip.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79266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Slide08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0" t="4101" r="3572" b="4233"/>
          <a:stretch/>
        </p:blipFill>
        <p:spPr>
          <a:xfrm>
            <a:off x="3143533" y="1371600"/>
            <a:ext cx="2702558" cy="2003073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514908" y="228600"/>
            <a:ext cx="3879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dirty="0" smtClean="0">
                <a:solidFill>
                  <a:schemeClr val="bg1"/>
                </a:solidFill>
                <a:effectLst>
                  <a:outerShdw blurRad="127000" dist="63500" dir="2700000" algn="tl" rotWithShape="0">
                    <a:srgbClr val="000000">
                      <a:alpha val="45000"/>
                    </a:srgbClr>
                  </a:outerShdw>
                </a:effectLst>
                <a:latin typeface="Arial"/>
                <a:cs typeface="Arial"/>
              </a:rPr>
              <a:t>Lift </a:t>
            </a:r>
            <a:r>
              <a:rPr lang="en-US" sz="4000" smtClean="0">
                <a:solidFill>
                  <a:schemeClr val="bg1"/>
                </a:solidFill>
                <a:effectLst>
                  <a:outerShdw blurRad="127000" dist="63500" dir="2700000" algn="tl" rotWithShape="0">
                    <a:srgbClr val="000000">
                      <a:alpha val="45000"/>
                    </a:srgbClr>
                  </a:outerShdw>
                </a:effectLst>
                <a:latin typeface="Arial"/>
                <a:cs typeface="Arial"/>
              </a:rPr>
              <a:t>The Weight</a:t>
            </a:r>
            <a:endParaRPr lang="en-US" sz="4000" dirty="0" smtClean="0">
              <a:solidFill>
                <a:schemeClr val="bg1"/>
              </a:solidFill>
              <a:effectLst>
                <a:outerShdw blurRad="127000" dist="63500" dir="2700000" algn="tl" rotWithShape="0">
                  <a:srgbClr val="000000">
                    <a:alpha val="45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048000" y="4111823"/>
            <a:ext cx="30007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1400" dirty="0" smtClean="0">
                <a:latin typeface="Arial"/>
                <a:cs typeface="Arial"/>
                <a:hlinkClick r:id="rId3" action="ppaction://hlinksldjump"/>
              </a:rPr>
              <a:t>Animated Metaphor Walkthrough</a:t>
            </a:r>
            <a:endParaRPr lang="en-US" sz="1400" dirty="0" smtClean="0">
              <a:latin typeface="Arial"/>
              <a:cs typeface="Arial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3049825" y="5029200"/>
            <a:ext cx="942786" cy="1268679"/>
            <a:chOff x="3049825" y="5029200"/>
            <a:chExt cx="942786" cy="1268679"/>
          </a:xfrm>
        </p:grpSpPr>
        <p:sp>
          <p:nvSpPr>
            <p:cNvPr id="10" name="TextBox 9"/>
            <p:cNvSpPr txBox="1"/>
            <p:nvPr/>
          </p:nvSpPr>
          <p:spPr>
            <a:xfrm>
              <a:off x="3049825" y="5990102"/>
              <a:ext cx="9427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latin typeface="Arial"/>
                  <a:cs typeface="Arial"/>
                  <a:hlinkClick r:id="rId4" action="ppaction://hlinksldjump"/>
                </a:rPr>
                <a:t>Learning</a:t>
              </a:r>
              <a:endParaRPr lang="en-US" sz="1400" dirty="0" smtClean="0">
                <a:latin typeface="Arial"/>
                <a:cs typeface="Arial"/>
              </a:endParaRPr>
            </a:p>
          </p:txBody>
        </p:sp>
        <p:pic>
          <p:nvPicPr>
            <p:cNvPr id="18" name="Picture 17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49825" y="5029200"/>
              <a:ext cx="914400" cy="90830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48" name="Group 47"/>
          <p:cNvGrpSpPr/>
          <p:nvPr/>
        </p:nvGrpSpPr>
        <p:grpSpPr>
          <a:xfrm>
            <a:off x="914400" y="5029200"/>
            <a:ext cx="914400" cy="1268187"/>
            <a:chOff x="914400" y="5029200"/>
            <a:chExt cx="914400" cy="1268187"/>
          </a:xfrm>
        </p:grpSpPr>
        <p:sp>
          <p:nvSpPr>
            <p:cNvPr id="14" name="TextBox 13"/>
            <p:cNvSpPr txBox="1"/>
            <p:nvPr/>
          </p:nvSpPr>
          <p:spPr>
            <a:xfrm>
              <a:off x="1012374" y="5989610"/>
              <a:ext cx="69346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latin typeface="Arial"/>
                  <a:cs typeface="Arial"/>
                  <a:hlinkClick r:id="rId6" action="ppaction://hlinksldjump"/>
                </a:rPr>
                <a:t>Music</a:t>
              </a:r>
              <a:endParaRPr lang="en-US" sz="1400" dirty="0" smtClean="0">
                <a:latin typeface="Arial"/>
                <a:cs typeface="Arial"/>
              </a:endParaRPr>
            </a:p>
          </p:txBody>
        </p:sp>
        <p:pic>
          <p:nvPicPr>
            <p:cNvPr id="19" name="Picture 18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14400" y="5029200"/>
              <a:ext cx="914400" cy="9144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50" name="Group 49"/>
          <p:cNvGrpSpPr/>
          <p:nvPr/>
        </p:nvGrpSpPr>
        <p:grpSpPr>
          <a:xfrm>
            <a:off x="5181600" y="5029200"/>
            <a:ext cx="914400" cy="1281344"/>
            <a:chOff x="5181600" y="5029200"/>
            <a:chExt cx="914400" cy="1281344"/>
          </a:xfrm>
        </p:grpSpPr>
        <p:sp>
          <p:nvSpPr>
            <p:cNvPr id="9" name="TextBox 8"/>
            <p:cNvSpPr txBox="1"/>
            <p:nvPr/>
          </p:nvSpPr>
          <p:spPr>
            <a:xfrm>
              <a:off x="5226999" y="6002767"/>
              <a:ext cx="8331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latin typeface="Arial"/>
                  <a:cs typeface="Arial"/>
                  <a:hlinkClick r:id="rId8" action="ppaction://hlinksldjump"/>
                </a:rPr>
                <a:t>Journal</a:t>
              </a:r>
              <a:endParaRPr lang="en-US" sz="1400" dirty="0" smtClean="0">
                <a:latin typeface="Arial"/>
                <a:cs typeface="Arial"/>
              </a:endParaRPr>
            </a:p>
          </p:txBody>
        </p:sp>
        <p:pic>
          <p:nvPicPr>
            <p:cNvPr id="17" name="Picture 16">
              <a:hlinkClick r:id="rId8" action="ppaction://hlinksldjump"/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181600" y="5029200"/>
              <a:ext cx="914400" cy="9144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51" name="Group 50"/>
          <p:cNvGrpSpPr/>
          <p:nvPr/>
        </p:nvGrpSpPr>
        <p:grpSpPr>
          <a:xfrm>
            <a:off x="7315200" y="5029200"/>
            <a:ext cx="914400" cy="1268187"/>
            <a:chOff x="7315200" y="5029200"/>
            <a:chExt cx="914400" cy="1268187"/>
          </a:xfrm>
        </p:grpSpPr>
        <p:pic>
          <p:nvPicPr>
            <p:cNvPr id="31" name="Picture 30">
              <a:hlinkClick r:id="rId10" action="ppaction://hlinksldjump"/>
            </p:cNvPr>
            <p:cNvPicPr preferRelativeResize="0"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315200" y="5029200"/>
              <a:ext cx="914400" cy="9144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5" name="TextBox 34"/>
            <p:cNvSpPr txBox="1"/>
            <p:nvPr/>
          </p:nvSpPr>
          <p:spPr>
            <a:xfrm>
              <a:off x="7458529" y="5989610"/>
              <a:ext cx="6702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latin typeface="Arial"/>
                  <a:cs typeface="Arial"/>
                  <a:hlinkClick r:id="rId10" action="ppaction://hlinksldjump"/>
                </a:rPr>
                <a:t>Video</a:t>
              </a:r>
              <a:endParaRPr lang="en-US" sz="1400" dirty="0" smtClean="0">
                <a:latin typeface="Arial"/>
                <a:cs typeface="Arial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3630387" y="3663312"/>
            <a:ext cx="19159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  <a:hlinkClick r:id="rId12" action="ppaction://hlinksldjump"/>
              </a:rPr>
              <a:t>Complete Metaphor</a:t>
            </a:r>
            <a:endParaRPr lang="en-US" sz="140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354756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4800" y="228600"/>
            <a:ext cx="8549640" cy="6400800"/>
            <a:chOff x="304800" y="228600"/>
            <a:chExt cx="8549640" cy="6400800"/>
          </a:xfrm>
        </p:grpSpPr>
        <p:pic>
          <p:nvPicPr>
            <p:cNvPr id="81" name="Picture 2"/>
            <p:cNvPicPr preferRelativeResize="0"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4800" y="228600"/>
              <a:ext cx="8549640" cy="6400800"/>
            </a:xfrm>
            <a:prstGeom prst="rect">
              <a:avLst/>
            </a:prstGeom>
            <a:ln w="9525" cmpd="sng">
              <a:solidFill>
                <a:srgbClr val="000000"/>
              </a:solidFill>
              <a:miter lim="800000"/>
              <a:headEnd/>
              <a:tailEnd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Rectangle 49"/>
            <p:cNvSpPr/>
            <p:nvPr/>
          </p:nvSpPr>
          <p:spPr bwMode="auto">
            <a:xfrm>
              <a:off x="381000" y="6324600"/>
              <a:ext cx="914400" cy="228600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Futura Md BT" pitchFamily="34" charset="0"/>
              </a:endParaRPr>
            </a:p>
          </p:txBody>
        </p:sp>
      </p:grpSp>
      <p:grpSp>
        <p:nvGrpSpPr>
          <p:cNvPr id="87" name="Group 3"/>
          <p:cNvGrpSpPr>
            <a:grpSpLocks/>
          </p:cNvGrpSpPr>
          <p:nvPr/>
        </p:nvGrpSpPr>
        <p:grpSpPr bwMode="auto">
          <a:xfrm>
            <a:off x="6410325" y="3000375"/>
            <a:ext cx="1676400" cy="1343025"/>
            <a:chOff x="4200" y="2032"/>
            <a:chExt cx="1056" cy="846"/>
          </a:xfrm>
        </p:grpSpPr>
        <p:sp>
          <p:nvSpPr>
            <p:cNvPr id="88" name="Text Box 4"/>
            <p:cNvSpPr txBox="1">
              <a:spLocks noChangeArrowheads="1"/>
            </p:cNvSpPr>
            <p:nvPr/>
          </p:nvSpPr>
          <p:spPr bwMode="auto">
            <a:xfrm>
              <a:off x="4368" y="2032"/>
              <a:ext cx="792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2pPr>
              <a:lvl3pPr marL="11430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3pPr>
              <a:lvl4pPr marL="16002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4pPr>
              <a:lvl5pPr marL="20574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Arial"/>
                  <a:ea typeface="MS PGothic" charset="0"/>
                  <a:cs typeface="Arial"/>
                </a:rPr>
                <a:t>What have you given up on?</a:t>
              </a:r>
            </a:p>
          </p:txBody>
        </p:sp>
        <p:sp>
          <p:nvSpPr>
            <p:cNvPr id="89" name="Text Box 5"/>
            <p:cNvSpPr txBox="1">
              <a:spLocks noChangeArrowheads="1"/>
            </p:cNvSpPr>
            <p:nvPr/>
          </p:nvSpPr>
          <p:spPr bwMode="auto">
            <a:xfrm>
              <a:off x="4200" y="2608"/>
              <a:ext cx="1056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2pPr>
              <a:lvl3pPr marL="11430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3pPr>
              <a:lvl4pPr marL="16002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4pPr>
              <a:lvl5pPr marL="20574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9pPr>
            </a:lstStyle>
            <a:p>
              <a:pPr algn="r" eaLnBrk="1" hangingPunct="1"/>
              <a:r>
                <a:rPr lang="en-US" dirty="0">
                  <a:latin typeface="Arial"/>
                  <a:ea typeface="MS PGothic" charset="0"/>
                  <a:cs typeface="Arial"/>
                </a:rPr>
                <a:t>Why does giving up make you weak?</a:t>
              </a:r>
            </a:p>
          </p:txBody>
        </p:sp>
      </p:grpSp>
      <p:grpSp>
        <p:nvGrpSpPr>
          <p:cNvPr id="90" name="Group 6"/>
          <p:cNvGrpSpPr>
            <a:grpSpLocks/>
          </p:cNvGrpSpPr>
          <p:nvPr/>
        </p:nvGrpSpPr>
        <p:grpSpPr bwMode="auto">
          <a:xfrm>
            <a:off x="762000" y="5410203"/>
            <a:ext cx="5562600" cy="992188"/>
            <a:chOff x="408" y="3330"/>
            <a:chExt cx="3504" cy="625"/>
          </a:xfrm>
        </p:grpSpPr>
        <p:sp>
          <p:nvSpPr>
            <p:cNvPr id="91" name="Text Box 7"/>
            <p:cNvSpPr txBox="1">
              <a:spLocks noChangeArrowheads="1"/>
            </p:cNvSpPr>
            <p:nvPr/>
          </p:nvSpPr>
          <p:spPr bwMode="auto">
            <a:xfrm>
              <a:off x="408" y="3330"/>
              <a:ext cx="1344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2pPr>
              <a:lvl3pPr marL="11430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3pPr>
              <a:lvl4pPr marL="16002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4pPr>
              <a:lvl5pPr marL="20574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Arial"/>
                  <a:ea typeface="MS PGothic" charset="0"/>
                  <a:cs typeface="Arial"/>
                </a:rPr>
                <a:t>Do any of these things</a:t>
              </a:r>
            </a:p>
            <a:p>
              <a:pPr eaLnBrk="1" hangingPunct="1"/>
              <a:r>
                <a:rPr lang="en-US">
                  <a:latin typeface="Arial"/>
                  <a:ea typeface="MS PGothic" charset="0"/>
                  <a:cs typeface="Arial"/>
                </a:rPr>
                <a:t>give you Opportunity,</a:t>
              </a:r>
            </a:p>
            <a:p>
              <a:pPr eaLnBrk="1" hangingPunct="1"/>
              <a:r>
                <a:rPr lang="en-US">
                  <a:latin typeface="Arial"/>
                  <a:ea typeface="MS PGothic" charset="0"/>
                  <a:cs typeface="Arial"/>
                </a:rPr>
                <a:t>Freedom, and Self-Respect?</a:t>
              </a:r>
            </a:p>
          </p:txBody>
        </p:sp>
        <p:sp>
          <p:nvSpPr>
            <p:cNvPr id="92" name="Text Box 8"/>
            <p:cNvSpPr txBox="1">
              <a:spLocks noChangeArrowheads="1"/>
            </p:cNvSpPr>
            <p:nvPr/>
          </p:nvSpPr>
          <p:spPr bwMode="auto">
            <a:xfrm>
              <a:off x="1628" y="3800"/>
              <a:ext cx="2208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2pPr>
              <a:lvl3pPr marL="11430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3pPr>
              <a:lvl4pPr marL="16002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4pPr>
              <a:lvl5pPr marL="20574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000" dirty="0">
                  <a:solidFill>
                    <a:schemeClr val="bg1"/>
                  </a:solidFill>
                  <a:latin typeface="Arial"/>
                  <a:ea typeface="MS PGothic" charset="0"/>
                  <a:cs typeface="Arial"/>
                </a:rPr>
                <a:t>If </a:t>
              </a:r>
              <a:r>
                <a:rPr lang="en-US" sz="1000" dirty="0" smtClean="0">
                  <a:solidFill>
                    <a:schemeClr val="bg1"/>
                  </a:solidFill>
                  <a:latin typeface="Arial"/>
                  <a:ea typeface="MS PGothic" charset="0"/>
                  <a:cs typeface="Arial"/>
                </a:rPr>
                <a:t>“yes,” </a:t>
              </a:r>
              <a:r>
                <a:rPr lang="en-US" sz="1000" dirty="0">
                  <a:solidFill>
                    <a:schemeClr val="bg1"/>
                  </a:solidFill>
                  <a:latin typeface="Arial"/>
                  <a:ea typeface="MS PGothic" charset="0"/>
                  <a:cs typeface="Arial"/>
                </a:rPr>
                <a:t>keep lifting . . </a:t>
              </a:r>
              <a:r>
                <a:rPr lang="en-US" sz="1000" dirty="0" smtClean="0">
                  <a:solidFill>
                    <a:schemeClr val="bg1"/>
                  </a:solidFill>
                  <a:latin typeface="Arial"/>
                  <a:ea typeface="MS PGothic" charset="0"/>
                  <a:cs typeface="Arial"/>
                </a:rPr>
                <a:t>.  </a:t>
              </a:r>
              <a:r>
                <a:rPr lang="en-US" sz="1000" dirty="0">
                  <a:solidFill>
                    <a:schemeClr val="bg1"/>
                  </a:solidFill>
                  <a:latin typeface="Arial"/>
                  <a:ea typeface="MS PGothic" charset="0"/>
                  <a:cs typeface="Arial"/>
                </a:rPr>
                <a:t>If </a:t>
              </a:r>
              <a:r>
                <a:rPr lang="en-US" sz="1000" dirty="0" smtClean="0">
                  <a:solidFill>
                    <a:schemeClr val="bg1"/>
                  </a:solidFill>
                  <a:latin typeface="Arial"/>
                  <a:ea typeface="MS PGothic" charset="0"/>
                  <a:cs typeface="Arial"/>
                </a:rPr>
                <a:t>“no,” </a:t>
              </a:r>
              <a:r>
                <a:rPr lang="en-US" sz="1000" dirty="0">
                  <a:solidFill>
                    <a:schemeClr val="bg1"/>
                  </a:solidFill>
                  <a:latin typeface="Arial"/>
                  <a:ea typeface="MS PGothic" charset="0"/>
                  <a:cs typeface="Arial"/>
                </a:rPr>
                <a:t>create a new workout</a:t>
              </a:r>
            </a:p>
          </p:txBody>
        </p:sp>
        <p:sp>
          <p:nvSpPr>
            <p:cNvPr id="93" name="Line 9"/>
            <p:cNvSpPr>
              <a:spLocks noChangeShapeType="1"/>
            </p:cNvSpPr>
            <p:nvPr/>
          </p:nvSpPr>
          <p:spPr bwMode="auto">
            <a:xfrm>
              <a:off x="1512" y="3704"/>
              <a:ext cx="120" cy="1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94" name="Line 10"/>
            <p:cNvSpPr>
              <a:spLocks noChangeShapeType="1"/>
            </p:cNvSpPr>
            <p:nvPr/>
          </p:nvSpPr>
          <p:spPr bwMode="auto">
            <a:xfrm flipV="1">
              <a:off x="3810" y="3698"/>
              <a:ext cx="102" cy="1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95" name="Group 11"/>
          <p:cNvGrpSpPr>
            <a:grpSpLocks/>
          </p:cNvGrpSpPr>
          <p:nvPr/>
        </p:nvGrpSpPr>
        <p:grpSpPr bwMode="auto">
          <a:xfrm>
            <a:off x="1936750" y="3159125"/>
            <a:ext cx="4873625" cy="612775"/>
            <a:chOff x="1292" y="2122"/>
            <a:chExt cx="3070" cy="386"/>
          </a:xfrm>
        </p:grpSpPr>
        <p:sp>
          <p:nvSpPr>
            <p:cNvPr id="96" name="Text Box 12"/>
            <p:cNvSpPr txBox="1">
              <a:spLocks noChangeArrowheads="1"/>
            </p:cNvSpPr>
            <p:nvPr/>
          </p:nvSpPr>
          <p:spPr bwMode="auto">
            <a:xfrm>
              <a:off x="3498" y="2248"/>
              <a:ext cx="864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2pPr>
              <a:lvl3pPr marL="11430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3pPr>
              <a:lvl4pPr marL="16002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4pPr>
              <a:lvl5pPr marL="20574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>
                  <a:latin typeface="Arial"/>
                  <a:ea typeface="MS PGothic" charset="0"/>
                  <a:cs typeface="Arial"/>
                </a:rPr>
                <a:t>“Easy”</a:t>
              </a:r>
              <a:br>
                <a:rPr lang="en-US">
                  <a:latin typeface="Arial"/>
                  <a:ea typeface="MS PGothic" charset="0"/>
                  <a:cs typeface="Arial"/>
                </a:rPr>
              </a:br>
              <a:r>
                <a:rPr lang="en-US" sz="900">
                  <a:latin typeface="Arial"/>
                  <a:ea typeface="MS PGothic" charset="0"/>
                  <a:cs typeface="Arial"/>
                </a:rPr>
                <a:t>No resistance</a:t>
              </a:r>
            </a:p>
          </p:txBody>
        </p:sp>
        <p:sp>
          <p:nvSpPr>
            <p:cNvPr id="97" name="Text Box 13"/>
            <p:cNvSpPr txBox="1">
              <a:spLocks noChangeArrowheads="1"/>
            </p:cNvSpPr>
            <p:nvPr/>
          </p:nvSpPr>
          <p:spPr bwMode="auto">
            <a:xfrm>
              <a:off x="1292" y="2122"/>
              <a:ext cx="86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2pPr>
              <a:lvl3pPr marL="11430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3pPr>
              <a:lvl4pPr marL="16002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4pPr>
              <a:lvl5pPr marL="20574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30000"/>
                </a:spcBef>
              </a:pPr>
              <a:r>
                <a:rPr lang="en-US">
                  <a:latin typeface="Arial"/>
                  <a:ea typeface="MS PGothic" charset="0"/>
                  <a:cs typeface="Arial"/>
                </a:rPr>
                <a:t>“Hard”</a:t>
              </a:r>
              <a:br>
                <a:rPr lang="en-US">
                  <a:latin typeface="Arial"/>
                  <a:ea typeface="MS PGothic" charset="0"/>
                  <a:cs typeface="Arial"/>
                </a:rPr>
              </a:br>
              <a:r>
                <a:rPr lang="en-US" sz="900">
                  <a:latin typeface="Arial"/>
                  <a:ea typeface="MS PGothic" charset="0"/>
                  <a:cs typeface="Arial"/>
                </a:rPr>
                <a:t>A lot of resistance</a:t>
              </a:r>
            </a:p>
          </p:txBody>
        </p:sp>
      </p:grpSp>
      <p:sp>
        <p:nvSpPr>
          <p:cNvPr id="98" name="Line 15"/>
          <p:cNvSpPr>
            <a:spLocks noChangeShapeType="1"/>
          </p:cNvSpPr>
          <p:nvPr/>
        </p:nvSpPr>
        <p:spPr bwMode="auto">
          <a:xfrm flipV="1">
            <a:off x="6134100" y="3176588"/>
            <a:ext cx="228600" cy="2270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grpSp>
        <p:nvGrpSpPr>
          <p:cNvPr id="99" name="Group 17"/>
          <p:cNvGrpSpPr>
            <a:grpSpLocks/>
          </p:cNvGrpSpPr>
          <p:nvPr/>
        </p:nvGrpSpPr>
        <p:grpSpPr bwMode="auto">
          <a:xfrm>
            <a:off x="2133600" y="869950"/>
            <a:ext cx="2428875" cy="1263650"/>
            <a:chOff x="1754" y="735"/>
            <a:chExt cx="1530" cy="796"/>
          </a:xfrm>
        </p:grpSpPr>
        <p:sp>
          <p:nvSpPr>
            <p:cNvPr id="100" name="AutoShape 18"/>
            <p:cNvSpPr>
              <a:spLocks noChangeArrowheads="1"/>
            </p:cNvSpPr>
            <p:nvPr/>
          </p:nvSpPr>
          <p:spPr bwMode="auto">
            <a:xfrm>
              <a:off x="1754" y="735"/>
              <a:ext cx="144" cy="96"/>
            </a:xfrm>
            <a:prstGeom prst="flowChartPunchedTape">
              <a:avLst/>
            </a:prstGeom>
            <a:solidFill>
              <a:srgbClr val="FF0000"/>
            </a:solidFill>
            <a:ln>
              <a:noFill/>
            </a:ln>
            <a:effectLst>
              <a:outerShdw blurRad="38100" dist="38100" dir="2400000" algn="ctr" rotWithShape="0">
                <a:schemeClr val="bg1">
                  <a:alpha val="85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900" dirty="0">
                  <a:solidFill>
                    <a:schemeClr val="accent3"/>
                  </a:solidFill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101" name="Text Box 19"/>
            <p:cNvSpPr txBox="1">
              <a:spLocks noChangeArrowheads="1"/>
            </p:cNvSpPr>
            <p:nvPr/>
          </p:nvSpPr>
          <p:spPr bwMode="auto">
            <a:xfrm>
              <a:off x="1866" y="796"/>
              <a:ext cx="1418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2pPr>
              <a:lvl3pPr marL="11430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3pPr>
              <a:lvl4pPr marL="16002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4pPr>
              <a:lvl5pPr marL="20574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Arial"/>
                  <a:ea typeface="MS PGothic" charset="0"/>
                  <a:cs typeface="Arial"/>
                </a:rPr>
                <a:t>What is expected of you from?</a:t>
              </a:r>
            </a:p>
          </p:txBody>
        </p:sp>
        <p:sp>
          <p:nvSpPr>
            <p:cNvPr id="102" name="Text Box 20"/>
            <p:cNvSpPr txBox="1">
              <a:spLocks noChangeArrowheads="1"/>
            </p:cNvSpPr>
            <p:nvPr/>
          </p:nvSpPr>
          <p:spPr bwMode="auto">
            <a:xfrm>
              <a:off x="2001" y="940"/>
              <a:ext cx="1022" cy="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2pPr>
              <a:lvl3pPr marL="11430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3pPr>
              <a:lvl4pPr marL="16002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4pPr>
              <a:lvl5pPr marL="20574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ts val="600"/>
                </a:spcBef>
              </a:pPr>
              <a:r>
                <a:rPr lang="en-US" sz="1000" dirty="0">
                  <a:latin typeface="Arial"/>
                  <a:ea typeface="MS PGothic" charset="0"/>
                  <a:cs typeface="Arial"/>
                </a:rPr>
                <a:t>Parents: </a:t>
              </a:r>
              <a:r>
                <a:rPr lang="en-US" sz="1000" b="0" dirty="0">
                  <a:latin typeface="Arial"/>
                  <a:ea typeface="MS PGothic" charset="0"/>
                  <a:cs typeface="Arial"/>
                </a:rPr>
                <a:t>(rules)</a:t>
              </a:r>
            </a:p>
            <a:p>
              <a:pPr eaLnBrk="1" hangingPunct="1">
                <a:spcBef>
                  <a:spcPts val="600"/>
                </a:spcBef>
              </a:pPr>
              <a:r>
                <a:rPr lang="en-US" sz="1000" dirty="0">
                  <a:latin typeface="Arial"/>
                  <a:ea typeface="MS PGothic" charset="0"/>
                  <a:cs typeface="Arial"/>
                </a:rPr>
                <a:t>School: </a:t>
              </a:r>
              <a:r>
                <a:rPr lang="en-US" sz="1000" b="0" dirty="0">
                  <a:latin typeface="Arial"/>
                  <a:ea typeface="MS PGothic" charset="0"/>
                  <a:cs typeface="Arial"/>
                </a:rPr>
                <a:t>(rules)</a:t>
              </a:r>
            </a:p>
            <a:p>
              <a:pPr eaLnBrk="1" hangingPunct="1">
                <a:spcBef>
                  <a:spcPts val="600"/>
                </a:spcBef>
              </a:pPr>
              <a:r>
                <a:rPr lang="en-US" sz="1000" dirty="0">
                  <a:latin typeface="Arial"/>
                  <a:ea typeface="MS PGothic" charset="0"/>
                  <a:cs typeface="Arial"/>
                </a:rPr>
                <a:t>Society: </a:t>
              </a:r>
              <a:r>
                <a:rPr lang="en-US" sz="1000" b="0" dirty="0">
                  <a:latin typeface="Arial"/>
                  <a:ea typeface="MS PGothic" charset="0"/>
                  <a:cs typeface="Arial"/>
                </a:rPr>
                <a:t>(laws)</a:t>
              </a:r>
            </a:p>
            <a:p>
              <a:pPr eaLnBrk="1" hangingPunct="1">
                <a:spcBef>
                  <a:spcPts val="600"/>
                </a:spcBef>
              </a:pPr>
              <a:r>
                <a:rPr lang="en-US" sz="1000" dirty="0" smtClean="0">
                  <a:latin typeface="Arial"/>
                  <a:ea typeface="MS PGothic" charset="0"/>
                  <a:cs typeface="Arial"/>
                </a:rPr>
                <a:t>Yourself</a:t>
              </a:r>
              <a:r>
                <a:rPr lang="en-US" sz="1000" dirty="0">
                  <a:latin typeface="Arial"/>
                  <a:ea typeface="MS PGothic" charset="0"/>
                  <a:cs typeface="Arial"/>
                </a:rPr>
                <a:t>: </a:t>
              </a:r>
              <a:r>
                <a:rPr lang="en-US" sz="1000" b="0" dirty="0">
                  <a:latin typeface="Arial"/>
                  <a:ea typeface="MS PGothic" charset="0"/>
                  <a:cs typeface="Arial"/>
                </a:rPr>
                <a:t>(self-discipline)</a:t>
              </a:r>
            </a:p>
          </p:txBody>
        </p:sp>
      </p:grpSp>
      <p:grpSp>
        <p:nvGrpSpPr>
          <p:cNvPr id="103" name="Group 22"/>
          <p:cNvGrpSpPr>
            <a:grpSpLocks/>
          </p:cNvGrpSpPr>
          <p:nvPr/>
        </p:nvGrpSpPr>
        <p:grpSpPr bwMode="auto">
          <a:xfrm>
            <a:off x="508000" y="882650"/>
            <a:ext cx="1701800" cy="708025"/>
            <a:chOff x="292" y="817"/>
            <a:chExt cx="893" cy="446"/>
          </a:xfrm>
        </p:grpSpPr>
        <p:sp>
          <p:nvSpPr>
            <p:cNvPr id="104" name="Text Box 23"/>
            <p:cNvSpPr txBox="1">
              <a:spLocks noChangeArrowheads="1"/>
            </p:cNvSpPr>
            <p:nvPr/>
          </p:nvSpPr>
          <p:spPr bwMode="auto">
            <a:xfrm>
              <a:off x="385" y="885"/>
              <a:ext cx="80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2pPr>
              <a:lvl3pPr marL="11430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3pPr>
              <a:lvl4pPr marL="16002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4pPr>
              <a:lvl5pPr marL="20574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30000"/>
                </a:spcBef>
              </a:pPr>
              <a:r>
                <a:rPr lang="en-US" dirty="0">
                  <a:latin typeface="Arial"/>
                  <a:ea typeface="MS PGothic" charset="0"/>
                  <a:cs typeface="Arial"/>
                </a:rPr>
                <a:t>Why do you need resistance to become stronger?</a:t>
              </a:r>
            </a:p>
          </p:txBody>
        </p:sp>
        <p:sp>
          <p:nvSpPr>
            <p:cNvPr id="105" name="AutoShape 24"/>
            <p:cNvSpPr>
              <a:spLocks noChangeArrowheads="1"/>
            </p:cNvSpPr>
            <p:nvPr/>
          </p:nvSpPr>
          <p:spPr bwMode="auto">
            <a:xfrm>
              <a:off x="292" y="817"/>
              <a:ext cx="120" cy="96"/>
            </a:xfrm>
            <a:prstGeom prst="flowChartPunchedTape">
              <a:avLst/>
            </a:prstGeom>
            <a:solidFill>
              <a:srgbClr val="FF0000"/>
            </a:solidFill>
            <a:ln>
              <a:noFill/>
            </a:ln>
            <a:effectLst>
              <a:outerShdw blurRad="38100" dist="38100" dir="2400000" algn="ctr" rotWithShape="0">
                <a:schemeClr val="bg1">
                  <a:alpha val="85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900" dirty="0">
                  <a:solidFill>
                    <a:schemeClr val="accent3"/>
                  </a:solidFill>
                  <a:latin typeface="Arial"/>
                  <a:cs typeface="Arial"/>
                </a:rPr>
                <a:t>1</a:t>
              </a:r>
            </a:p>
          </p:txBody>
        </p:sp>
      </p:grpSp>
      <p:grpSp>
        <p:nvGrpSpPr>
          <p:cNvPr id="106" name="Group 25"/>
          <p:cNvGrpSpPr>
            <a:grpSpLocks/>
          </p:cNvGrpSpPr>
          <p:nvPr/>
        </p:nvGrpSpPr>
        <p:grpSpPr bwMode="auto">
          <a:xfrm>
            <a:off x="5791200" y="2035175"/>
            <a:ext cx="2219325" cy="555625"/>
            <a:chOff x="3930" y="1426"/>
            <a:chExt cx="1398" cy="350"/>
          </a:xfrm>
        </p:grpSpPr>
        <p:sp>
          <p:nvSpPr>
            <p:cNvPr id="107" name="Text Box 26"/>
            <p:cNvSpPr txBox="1">
              <a:spLocks noChangeArrowheads="1"/>
            </p:cNvSpPr>
            <p:nvPr/>
          </p:nvSpPr>
          <p:spPr bwMode="auto">
            <a:xfrm>
              <a:off x="3984" y="1506"/>
              <a:ext cx="1344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2pPr>
              <a:lvl3pPr marL="11430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3pPr>
              <a:lvl4pPr marL="16002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4pPr>
              <a:lvl5pPr marL="20574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9pPr>
            </a:lstStyle>
            <a:p>
              <a:pPr algn="r" eaLnBrk="1" hangingPunct="1"/>
              <a:r>
                <a:rPr lang="en-US">
                  <a:latin typeface="Arial"/>
                  <a:ea typeface="MS PGothic" charset="0"/>
                  <a:cs typeface="Arial"/>
                </a:rPr>
                <a:t>What things get you into the most trouble?</a:t>
              </a:r>
            </a:p>
          </p:txBody>
        </p:sp>
        <p:sp>
          <p:nvSpPr>
            <p:cNvPr id="108" name="AutoShape 27"/>
            <p:cNvSpPr>
              <a:spLocks noChangeArrowheads="1"/>
            </p:cNvSpPr>
            <p:nvPr/>
          </p:nvSpPr>
          <p:spPr bwMode="auto">
            <a:xfrm>
              <a:off x="3930" y="1426"/>
              <a:ext cx="144" cy="96"/>
            </a:xfrm>
            <a:prstGeom prst="flowChartPunchedTape">
              <a:avLst/>
            </a:prstGeom>
            <a:solidFill>
              <a:srgbClr val="FF0000"/>
            </a:solidFill>
            <a:ln>
              <a:noFill/>
            </a:ln>
            <a:effectLst>
              <a:outerShdw blurRad="38100" dist="38100" dir="2400000" algn="ctr" rotWithShape="0">
                <a:schemeClr val="bg1">
                  <a:alpha val="85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>
                <a:defRPr/>
              </a:pPr>
              <a:r>
                <a:rPr lang="en-US" sz="900" dirty="0">
                  <a:solidFill>
                    <a:schemeClr val="accent3"/>
                  </a:solidFill>
                  <a:latin typeface="Arial"/>
                  <a:cs typeface="Arial"/>
                </a:rPr>
                <a:t>3</a:t>
              </a:r>
            </a:p>
          </p:txBody>
        </p:sp>
      </p:grpSp>
      <p:grpSp>
        <p:nvGrpSpPr>
          <p:cNvPr id="109" name="Group 28"/>
          <p:cNvGrpSpPr>
            <a:grpSpLocks/>
          </p:cNvGrpSpPr>
          <p:nvPr/>
        </p:nvGrpSpPr>
        <p:grpSpPr bwMode="auto">
          <a:xfrm>
            <a:off x="533400" y="3810000"/>
            <a:ext cx="2590800" cy="1600200"/>
            <a:chOff x="456" y="2394"/>
            <a:chExt cx="1632" cy="1008"/>
          </a:xfrm>
        </p:grpSpPr>
        <p:sp>
          <p:nvSpPr>
            <p:cNvPr id="110" name="Text Box 29"/>
            <p:cNvSpPr txBox="1">
              <a:spLocks noChangeArrowheads="1"/>
            </p:cNvSpPr>
            <p:nvPr/>
          </p:nvSpPr>
          <p:spPr bwMode="auto">
            <a:xfrm>
              <a:off x="576" y="2456"/>
              <a:ext cx="1248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2pPr>
              <a:lvl3pPr marL="11430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3pPr>
              <a:lvl4pPr marL="16002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4pPr>
              <a:lvl5pPr marL="20574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Arial"/>
                  <a:ea typeface="MS PGothic" charset="0"/>
                  <a:cs typeface="Arial"/>
                </a:rPr>
                <a:t>What are three things that you put most of your t</a:t>
              </a:r>
              <a:r>
                <a:rPr lang="en-US">
                  <a:solidFill>
                    <a:schemeClr val="bg1"/>
                  </a:solidFill>
                  <a:latin typeface="Arial"/>
                  <a:ea typeface="MS PGothic" charset="0"/>
                  <a:cs typeface="Arial"/>
                </a:rPr>
                <a:t>ime and effort into</a:t>
              </a:r>
              <a:r>
                <a:rPr lang="en-US">
                  <a:latin typeface="Arial"/>
                  <a:ea typeface="MS PGothic" charset="0"/>
                  <a:cs typeface="Arial"/>
                </a:rPr>
                <a:t>?</a:t>
              </a:r>
            </a:p>
          </p:txBody>
        </p:sp>
        <p:sp>
          <p:nvSpPr>
            <p:cNvPr id="111" name="Text Box 30"/>
            <p:cNvSpPr txBox="1">
              <a:spLocks noChangeArrowheads="1"/>
            </p:cNvSpPr>
            <p:nvPr/>
          </p:nvSpPr>
          <p:spPr bwMode="auto">
            <a:xfrm>
              <a:off x="600" y="2814"/>
              <a:ext cx="1488" cy="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2pPr>
              <a:lvl3pPr marL="11430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3pPr>
              <a:lvl4pPr marL="16002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4pPr>
              <a:lvl5pPr marL="20574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Arial"/>
                  <a:ea typeface="MS PGothic" charset="0"/>
                  <a:cs typeface="Arial"/>
                </a:rPr>
                <a:t>1.</a:t>
              </a:r>
            </a:p>
            <a:p>
              <a:pPr eaLnBrk="1" hangingPunct="1"/>
              <a:endParaRPr lang="en-US">
                <a:latin typeface="Arial"/>
                <a:ea typeface="MS PGothic" charset="0"/>
                <a:cs typeface="Arial"/>
              </a:endParaRPr>
            </a:p>
            <a:p>
              <a:pPr eaLnBrk="1" hangingPunct="1"/>
              <a:r>
                <a:rPr lang="en-US">
                  <a:latin typeface="Arial"/>
                  <a:ea typeface="MS PGothic" charset="0"/>
                  <a:cs typeface="Arial"/>
                </a:rPr>
                <a:t>2.</a:t>
              </a:r>
            </a:p>
            <a:p>
              <a:pPr eaLnBrk="1" hangingPunct="1"/>
              <a:endParaRPr lang="en-US">
                <a:latin typeface="Arial"/>
                <a:ea typeface="MS PGothic" charset="0"/>
                <a:cs typeface="Arial"/>
              </a:endParaRPr>
            </a:p>
            <a:p>
              <a:pPr eaLnBrk="1" hangingPunct="1"/>
              <a:r>
                <a:rPr lang="en-US">
                  <a:latin typeface="Arial"/>
                  <a:ea typeface="MS PGothic" charset="0"/>
                  <a:cs typeface="Arial"/>
                </a:rPr>
                <a:t>3.</a:t>
              </a:r>
            </a:p>
          </p:txBody>
        </p:sp>
        <p:sp>
          <p:nvSpPr>
            <p:cNvPr id="112" name="AutoShape 31"/>
            <p:cNvSpPr>
              <a:spLocks noChangeArrowheads="1"/>
            </p:cNvSpPr>
            <p:nvPr/>
          </p:nvSpPr>
          <p:spPr bwMode="auto">
            <a:xfrm>
              <a:off x="456" y="2394"/>
              <a:ext cx="144" cy="96"/>
            </a:xfrm>
            <a:prstGeom prst="flowChartPunchedTape">
              <a:avLst/>
            </a:prstGeom>
            <a:solidFill>
              <a:srgbClr val="FF0000"/>
            </a:solidFill>
            <a:ln>
              <a:noFill/>
            </a:ln>
            <a:effectLst>
              <a:outerShdw blurRad="38100" dist="38100" dir="2400000" algn="ctr" rotWithShape="0">
                <a:schemeClr val="bg1">
                  <a:alpha val="85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900" dirty="0">
                  <a:solidFill>
                    <a:schemeClr val="accent3"/>
                  </a:solidFill>
                  <a:latin typeface="Arial"/>
                  <a:cs typeface="Arial"/>
                </a:rPr>
                <a:t>4</a:t>
              </a:r>
            </a:p>
          </p:txBody>
        </p:sp>
      </p:grpSp>
      <p:grpSp>
        <p:nvGrpSpPr>
          <p:cNvPr id="113" name="Group 32"/>
          <p:cNvGrpSpPr>
            <a:grpSpLocks/>
          </p:cNvGrpSpPr>
          <p:nvPr/>
        </p:nvGrpSpPr>
        <p:grpSpPr bwMode="auto">
          <a:xfrm>
            <a:off x="6153150" y="4768850"/>
            <a:ext cx="2686050" cy="1600200"/>
            <a:chOff x="3828" y="2908"/>
            <a:chExt cx="1692" cy="1008"/>
          </a:xfrm>
        </p:grpSpPr>
        <p:sp>
          <p:nvSpPr>
            <p:cNvPr id="114" name="Text Box 33"/>
            <p:cNvSpPr txBox="1">
              <a:spLocks noChangeArrowheads="1"/>
            </p:cNvSpPr>
            <p:nvPr/>
          </p:nvSpPr>
          <p:spPr bwMode="auto">
            <a:xfrm>
              <a:off x="3936" y="2976"/>
              <a:ext cx="1488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2pPr>
              <a:lvl3pPr marL="11430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3pPr>
              <a:lvl4pPr marL="16002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4pPr>
              <a:lvl5pPr marL="20574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Arial"/>
                  <a:ea typeface="MS PGothic" charset="0"/>
                  <a:cs typeface="Arial"/>
                </a:rPr>
                <a:t>What are three new things you could do with your time that will make you stronger?</a:t>
              </a:r>
            </a:p>
          </p:txBody>
        </p:sp>
        <p:sp>
          <p:nvSpPr>
            <p:cNvPr id="115" name="Text Box 34"/>
            <p:cNvSpPr txBox="1">
              <a:spLocks noChangeArrowheads="1"/>
            </p:cNvSpPr>
            <p:nvPr/>
          </p:nvSpPr>
          <p:spPr bwMode="auto">
            <a:xfrm>
              <a:off x="4032" y="3328"/>
              <a:ext cx="1488" cy="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2pPr>
              <a:lvl3pPr marL="11430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3pPr>
              <a:lvl4pPr marL="16002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4pPr>
              <a:lvl5pPr marL="20574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Arial"/>
                  <a:ea typeface="MS PGothic" charset="0"/>
                  <a:cs typeface="Arial"/>
                </a:rPr>
                <a:t>1.</a:t>
              </a:r>
            </a:p>
            <a:p>
              <a:pPr eaLnBrk="1" hangingPunct="1"/>
              <a:endParaRPr lang="en-US">
                <a:latin typeface="Arial"/>
                <a:ea typeface="MS PGothic" charset="0"/>
                <a:cs typeface="Arial"/>
              </a:endParaRPr>
            </a:p>
            <a:p>
              <a:pPr eaLnBrk="1" hangingPunct="1"/>
              <a:r>
                <a:rPr lang="en-US">
                  <a:latin typeface="Arial"/>
                  <a:ea typeface="MS PGothic" charset="0"/>
                  <a:cs typeface="Arial"/>
                </a:rPr>
                <a:t>2.</a:t>
              </a:r>
            </a:p>
            <a:p>
              <a:pPr eaLnBrk="1" hangingPunct="1"/>
              <a:endParaRPr lang="en-US">
                <a:latin typeface="Arial"/>
                <a:ea typeface="MS PGothic" charset="0"/>
                <a:cs typeface="Arial"/>
              </a:endParaRPr>
            </a:p>
            <a:p>
              <a:pPr eaLnBrk="1" hangingPunct="1"/>
              <a:r>
                <a:rPr lang="en-US">
                  <a:latin typeface="Arial"/>
                  <a:ea typeface="MS PGothic" charset="0"/>
                  <a:cs typeface="Arial"/>
                </a:rPr>
                <a:t>3.</a:t>
              </a:r>
            </a:p>
          </p:txBody>
        </p:sp>
        <p:sp>
          <p:nvSpPr>
            <p:cNvPr id="116" name="AutoShape 35"/>
            <p:cNvSpPr>
              <a:spLocks noChangeArrowheads="1"/>
            </p:cNvSpPr>
            <p:nvPr/>
          </p:nvSpPr>
          <p:spPr bwMode="auto">
            <a:xfrm>
              <a:off x="3828" y="2908"/>
              <a:ext cx="144" cy="96"/>
            </a:xfrm>
            <a:prstGeom prst="flowChartPunchedTape">
              <a:avLst/>
            </a:prstGeom>
            <a:solidFill>
              <a:srgbClr val="FF0000"/>
            </a:solidFill>
            <a:ln>
              <a:noFill/>
            </a:ln>
            <a:effectLst>
              <a:outerShdw blurRad="38100" dist="38100" dir="2400000" algn="ctr" rotWithShape="0">
                <a:schemeClr val="bg1">
                  <a:alpha val="85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900">
                  <a:solidFill>
                    <a:schemeClr val="accent3"/>
                  </a:solidFill>
                  <a:latin typeface="Arial"/>
                  <a:cs typeface="Arial"/>
                </a:rPr>
                <a:t>5</a:t>
              </a:r>
            </a:p>
          </p:txBody>
        </p:sp>
      </p:grpSp>
      <p:grpSp>
        <p:nvGrpSpPr>
          <p:cNvPr id="117" name="Group 36"/>
          <p:cNvGrpSpPr>
            <a:grpSpLocks/>
          </p:cNvGrpSpPr>
          <p:nvPr/>
        </p:nvGrpSpPr>
        <p:grpSpPr bwMode="auto">
          <a:xfrm>
            <a:off x="4953000" y="1292225"/>
            <a:ext cx="2590800" cy="688975"/>
            <a:chOff x="3216" y="1070"/>
            <a:chExt cx="1632" cy="434"/>
          </a:xfrm>
        </p:grpSpPr>
        <p:sp>
          <p:nvSpPr>
            <p:cNvPr id="118" name="Text Box 37"/>
            <p:cNvSpPr txBox="1">
              <a:spLocks noChangeArrowheads="1"/>
            </p:cNvSpPr>
            <p:nvPr/>
          </p:nvSpPr>
          <p:spPr bwMode="auto">
            <a:xfrm>
              <a:off x="3360" y="1138"/>
              <a:ext cx="1488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2pPr>
              <a:lvl3pPr marL="11430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3pPr>
              <a:lvl4pPr marL="16002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4pPr>
              <a:lvl5pPr marL="20574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Arial"/>
                  <a:ea typeface="MS PGothic" charset="0"/>
                  <a:cs typeface="Arial"/>
                </a:rPr>
                <a:t>Why does this need to be your strongest muscle?</a:t>
              </a:r>
            </a:p>
          </p:txBody>
        </p:sp>
        <p:sp>
          <p:nvSpPr>
            <p:cNvPr id="119" name="AutoShape 38"/>
            <p:cNvSpPr>
              <a:spLocks noChangeArrowheads="1"/>
            </p:cNvSpPr>
            <p:nvPr/>
          </p:nvSpPr>
          <p:spPr bwMode="auto">
            <a:xfrm>
              <a:off x="3264" y="1070"/>
              <a:ext cx="144" cy="96"/>
            </a:xfrm>
            <a:prstGeom prst="flowChartPunchedTape">
              <a:avLst/>
            </a:prstGeom>
            <a:solidFill>
              <a:srgbClr val="FF0000"/>
            </a:solidFill>
            <a:ln>
              <a:noFill/>
            </a:ln>
            <a:effectLst>
              <a:outerShdw blurRad="38100" dist="38100" dir="2400000" algn="ctr" rotWithShape="0">
                <a:schemeClr val="bg1">
                  <a:alpha val="85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900" dirty="0">
                  <a:solidFill>
                    <a:schemeClr val="accent3"/>
                  </a:solidFill>
                  <a:latin typeface="Arial"/>
                  <a:cs typeface="Arial"/>
                </a:rPr>
                <a:t>6</a:t>
              </a:r>
            </a:p>
          </p:txBody>
        </p:sp>
        <p:sp>
          <p:nvSpPr>
            <p:cNvPr id="120" name="Line 39"/>
            <p:cNvSpPr>
              <a:spLocks noChangeShapeType="1"/>
            </p:cNvSpPr>
            <p:nvPr/>
          </p:nvSpPr>
          <p:spPr bwMode="auto">
            <a:xfrm flipH="1">
              <a:off x="3216" y="1390"/>
              <a:ext cx="156" cy="11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sp>
        <p:nvSpPr>
          <p:cNvPr id="121" name="Line 15"/>
          <p:cNvSpPr>
            <a:spLocks noChangeShapeType="1"/>
          </p:cNvSpPr>
          <p:nvPr/>
        </p:nvSpPr>
        <p:spPr bwMode="auto">
          <a:xfrm flipH="1" flipV="1">
            <a:off x="2362200" y="2971800"/>
            <a:ext cx="228600" cy="2270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grpSp>
        <p:nvGrpSpPr>
          <p:cNvPr id="122" name="Group 2"/>
          <p:cNvGrpSpPr>
            <a:grpSpLocks/>
          </p:cNvGrpSpPr>
          <p:nvPr/>
        </p:nvGrpSpPr>
        <p:grpSpPr bwMode="auto">
          <a:xfrm>
            <a:off x="3742871" y="2792193"/>
            <a:ext cx="1409700" cy="600432"/>
            <a:chOff x="3761013" y="2801146"/>
            <a:chExt cx="1409700" cy="601072"/>
          </a:xfrm>
        </p:grpSpPr>
        <p:pic>
          <p:nvPicPr>
            <p:cNvPr id="123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00" y="3060870"/>
              <a:ext cx="371825" cy="341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4" name="TextBox 123"/>
            <p:cNvSpPr txBox="1"/>
            <p:nvPr/>
          </p:nvSpPr>
          <p:spPr>
            <a:xfrm>
              <a:off x="3761013" y="2801146"/>
              <a:ext cx="1409700" cy="30830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spc="40" dirty="0">
                  <a:effectLst>
                    <a:outerShdw blurRad="38100" dist="38100" dir="2400000" algn="ctr" rotWithShape="0">
                      <a:schemeClr val="bg1">
                        <a:alpha val="50000"/>
                      </a:schemeClr>
                    </a:outerShdw>
                  </a:effectLst>
                  <a:latin typeface="Arial"/>
                  <a:cs typeface="Arial"/>
                </a:rPr>
                <a:t>Character</a:t>
              </a:r>
            </a:p>
          </p:txBody>
        </p:sp>
      </p:grpSp>
      <p:sp>
        <p:nvSpPr>
          <p:cNvPr id="125" name="TextBox 124"/>
          <p:cNvSpPr txBox="1"/>
          <p:nvPr/>
        </p:nvSpPr>
        <p:spPr>
          <a:xfrm>
            <a:off x="3777224" y="1597025"/>
            <a:ext cx="14097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spc="40" dirty="0">
                <a:effectLst>
                  <a:outerShdw blurRad="38100" dist="38100" dir="2400000" algn="ctr" rotWithShape="0">
                    <a:schemeClr val="bg1">
                      <a:alpha val="50000"/>
                    </a:schemeClr>
                  </a:outerShdw>
                </a:effectLst>
                <a:latin typeface="Arial"/>
                <a:cs typeface="Arial"/>
              </a:rPr>
              <a:t>Choice</a:t>
            </a:r>
          </a:p>
        </p:txBody>
      </p:sp>
      <p:grpSp>
        <p:nvGrpSpPr>
          <p:cNvPr id="126" name="Group 5"/>
          <p:cNvGrpSpPr>
            <a:grpSpLocks/>
          </p:cNvGrpSpPr>
          <p:nvPr/>
        </p:nvGrpSpPr>
        <p:grpSpPr bwMode="auto">
          <a:xfrm>
            <a:off x="228600" y="2897188"/>
            <a:ext cx="1409700" cy="455612"/>
            <a:chOff x="228600" y="2896394"/>
            <a:chExt cx="1409700" cy="456406"/>
          </a:xfrm>
        </p:grpSpPr>
        <p:sp>
          <p:nvSpPr>
            <p:cNvPr id="127" name="TextBox 126"/>
            <p:cNvSpPr txBox="1"/>
            <p:nvPr/>
          </p:nvSpPr>
          <p:spPr>
            <a:xfrm>
              <a:off x="228600" y="3044288"/>
              <a:ext cx="1409700" cy="3085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spc="40" dirty="0">
                  <a:effectLst>
                    <a:outerShdw blurRad="38100" dist="38100" dir="2400000" algn="ctr" rotWithShape="0">
                      <a:schemeClr val="bg1">
                        <a:alpha val="50000"/>
                      </a:schemeClr>
                    </a:outerShdw>
                  </a:effectLst>
                  <a:latin typeface="Arial"/>
                  <a:cs typeface="Arial"/>
                </a:rPr>
                <a:t>Challenge</a:t>
              </a:r>
            </a:p>
          </p:txBody>
        </p:sp>
        <p:sp>
          <p:nvSpPr>
            <p:cNvPr id="128" name="Line 15"/>
            <p:cNvSpPr>
              <a:spLocks noChangeShapeType="1"/>
            </p:cNvSpPr>
            <p:nvPr/>
          </p:nvSpPr>
          <p:spPr bwMode="auto">
            <a:xfrm flipV="1">
              <a:off x="1143000" y="2896394"/>
              <a:ext cx="228600" cy="22780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882990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04800" y="228600"/>
            <a:ext cx="8549640" cy="6400800"/>
            <a:chOff x="304800" y="228600"/>
            <a:chExt cx="8549640" cy="6400800"/>
          </a:xfrm>
        </p:grpSpPr>
        <p:pic>
          <p:nvPicPr>
            <p:cNvPr id="81" name="Picture 2"/>
            <p:cNvPicPr preferRelativeResize="0"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4800" y="228600"/>
              <a:ext cx="8549640" cy="6400800"/>
            </a:xfrm>
            <a:prstGeom prst="rect">
              <a:avLst/>
            </a:prstGeom>
            <a:ln w="9525" cmpd="sng">
              <a:solidFill>
                <a:srgbClr val="000000"/>
              </a:solidFill>
              <a:miter lim="800000"/>
              <a:headEnd/>
              <a:tailEnd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" name="Rectangle 60"/>
            <p:cNvSpPr/>
            <p:nvPr/>
          </p:nvSpPr>
          <p:spPr bwMode="auto">
            <a:xfrm>
              <a:off x="337160" y="6391796"/>
              <a:ext cx="762000" cy="172052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Futura Md BT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62000" y="5410203"/>
            <a:ext cx="3733800" cy="992188"/>
            <a:chOff x="762000" y="5410203"/>
            <a:chExt cx="3733800" cy="992188"/>
          </a:xfrm>
        </p:grpSpPr>
        <p:sp>
          <p:nvSpPr>
            <p:cNvPr id="91" name="Text Box 7"/>
            <p:cNvSpPr txBox="1">
              <a:spLocks noChangeArrowheads="1"/>
            </p:cNvSpPr>
            <p:nvPr/>
          </p:nvSpPr>
          <p:spPr bwMode="auto">
            <a:xfrm>
              <a:off x="762000" y="5410203"/>
              <a:ext cx="2133600" cy="596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2pPr>
              <a:lvl3pPr marL="11430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3pPr>
              <a:lvl4pPr marL="16002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4pPr>
              <a:lvl5pPr marL="20574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latin typeface="Arial"/>
                  <a:ea typeface="MS PGothic" charset="0"/>
                  <a:cs typeface="Arial"/>
                </a:rPr>
                <a:t>Do any of these things</a:t>
              </a:r>
            </a:p>
            <a:p>
              <a:pPr eaLnBrk="1" hangingPunct="1"/>
              <a:r>
                <a:rPr lang="en-US" dirty="0">
                  <a:latin typeface="Arial"/>
                  <a:ea typeface="MS PGothic" charset="0"/>
                  <a:cs typeface="Arial"/>
                </a:rPr>
                <a:t>give you Opportunity,</a:t>
              </a:r>
            </a:p>
            <a:p>
              <a:pPr eaLnBrk="1" hangingPunct="1"/>
              <a:r>
                <a:rPr lang="en-US" dirty="0">
                  <a:latin typeface="Arial"/>
                  <a:ea typeface="MS PGothic" charset="0"/>
                  <a:cs typeface="Arial"/>
                </a:rPr>
                <a:t>Freedom, and Self-Respect?</a:t>
              </a:r>
            </a:p>
          </p:txBody>
        </p:sp>
        <p:sp>
          <p:nvSpPr>
            <p:cNvPr id="92" name="Text Box 8"/>
            <p:cNvSpPr txBox="1">
              <a:spLocks noChangeArrowheads="1"/>
            </p:cNvSpPr>
            <p:nvPr/>
          </p:nvSpPr>
          <p:spPr bwMode="auto">
            <a:xfrm>
              <a:off x="2743200" y="6156328"/>
              <a:ext cx="1752600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2pPr>
              <a:lvl3pPr marL="11430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3pPr>
              <a:lvl4pPr marL="16002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4pPr>
              <a:lvl5pPr marL="20574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00" dirty="0">
                  <a:solidFill>
                    <a:schemeClr val="bg1"/>
                  </a:solidFill>
                  <a:latin typeface="Arial"/>
                  <a:ea typeface="MS PGothic" charset="0"/>
                  <a:cs typeface="Arial"/>
                </a:rPr>
                <a:t>If </a:t>
              </a:r>
              <a:r>
                <a:rPr lang="en-US" sz="1000" dirty="0" smtClean="0">
                  <a:solidFill>
                    <a:schemeClr val="bg1"/>
                  </a:solidFill>
                  <a:latin typeface="Arial"/>
                  <a:ea typeface="MS PGothic" charset="0"/>
                  <a:cs typeface="Arial"/>
                </a:rPr>
                <a:t>“yes,” </a:t>
              </a:r>
              <a:r>
                <a:rPr lang="en-US" sz="1000" dirty="0">
                  <a:solidFill>
                    <a:schemeClr val="bg1"/>
                  </a:solidFill>
                  <a:latin typeface="Arial"/>
                  <a:ea typeface="MS PGothic" charset="0"/>
                  <a:cs typeface="Arial"/>
                </a:rPr>
                <a:t>keep lifting . . . </a:t>
              </a:r>
            </a:p>
          </p:txBody>
        </p:sp>
        <p:sp>
          <p:nvSpPr>
            <p:cNvPr id="93" name="Line 9"/>
            <p:cNvSpPr>
              <a:spLocks noChangeShapeType="1"/>
            </p:cNvSpPr>
            <p:nvPr/>
          </p:nvSpPr>
          <p:spPr bwMode="auto">
            <a:xfrm>
              <a:off x="2514600" y="6003928"/>
              <a:ext cx="190500" cy="2381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99" name="Group 17"/>
          <p:cNvGrpSpPr>
            <a:grpSpLocks/>
          </p:cNvGrpSpPr>
          <p:nvPr/>
        </p:nvGrpSpPr>
        <p:grpSpPr bwMode="auto">
          <a:xfrm>
            <a:off x="2133600" y="869950"/>
            <a:ext cx="2428875" cy="1263650"/>
            <a:chOff x="1754" y="735"/>
            <a:chExt cx="1530" cy="796"/>
          </a:xfrm>
        </p:grpSpPr>
        <p:sp>
          <p:nvSpPr>
            <p:cNvPr id="100" name="AutoShape 18"/>
            <p:cNvSpPr>
              <a:spLocks noChangeArrowheads="1"/>
            </p:cNvSpPr>
            <p:nvPr/>
          </p:nvSpPr>
          <p:spPr bwMode="auto">
            <a:xfrm>
              <a:off x="1754" y="735"/>
              <a:ext cx="144" cy="96"/>
            </a:xfrm>
            <a:prstGeom prst="flowChartPunchedTape">
              <a:avLst/>
            </a:prstGeom>
            <a:solidFill>
              <a:srgbClr val="FF0000"/>
            </a:solidFill>
            <a:ln>
              <a:noFill/>
            </a:ln>
            <a:effectLst>
              <a:outerShdw blurRad="38100" dist="38100" dir="2400000" algn="ctr" rotWithShape="0">
                <a:schemeClr val="bg1">
                  <a:alpha val="85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900" dirty="0">
                  <a:solidFill>
                    <a:schemeClr val="accent3"/>
                  </a:solidFill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101" name="Text Box 19"/>
            <p:cNvSpPr txBox="1">
              <a:spLocks noChangeArrowheads="1"/>
            </p:cNvSpPr>
            <p:nvPr/>
          </p:nvSpPr>
          <p:spPr bwMode="auto">
            <a:xfrm>
              <a:off x="1866" y="796"/>
              <a:ext cx="1418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2pPr>
              <a:lvl3pPr marL="11430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3pPr>
              <a:lvl4pPr marL="16002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4pPr>
              <a:lvl5pPr marL="20574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latin typeface="Arial"/>
                  <a:ea typeface="MS PGothic" charset="0"/>
                  <a:cs typeface="Arial"/>
                </a:rPr>
                <a:t>What is expected of you from?</a:t>
              </a:r>
            </a:p>
          </p:txBody>
        </p:sp>
        <p:sp>
          <p:nvSpPr>
            <p:cNvPr id="102" name="Text Box 20"/>
            <p:cNvSpPr txBox="1">
              <a:spLocks noChangeArrowheads="1"/>
            </p:cNvSpPr>
            <p:nvPr/>
          </p:nvSpPr>
          <p:spPr bwMode="auto">
            <a:xfrm>
              <a:off x="2001" y="940"/>
              <a:ext cx="1022" cy="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2pPr>
              <a:lvl3pPr marL="11430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3pPr>
              <a:lvl4pPr marL="16002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4pPr>
              <a:lvl5pPr marL="20574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ts val="600"/>
                </a:spcBef>
              </a:pPr>
              <a:r>
                <a:rPr lang="en-US" sz="1000" dirty="0">
                  <a:latin typeface="Arial"/>
                  <a:ea typeface="MS PGothic" charset="0"/>
                  <a:cs typeface="Arial"/>
                </a:rPr>
                <a:t>Parents: </a:t>
              </a:r>
              <a:r>
                <a:rPr lang="en-US" sz="1000" b="0" dirty="0">
                  <a:latin typeface="Arial"/>
                  <a:ea typeface="MS PGothic" charset="0"/>
                  <a:cs typeface="Arial"/>
                </a:rPr>
                <a:t>(rules)</a:t>
              </a:r>
            </a:p>
            <a:p>
              <a:pPr eaLnBrk="1" hangingPunct="1">
                <a:spcBef>
                  <a:spcPts val="600"/>
                </a:spcBef>
              </a:pPr>
              <a:r>
                <a:rPr lang="en-US" sz="1000" dirty="0">
                  <a:latin typeface="Arial"/>
                  <a:ea typeface="MS PGothic" charset="0"/>
                  <a:cs typeface="Arial"/>
                </a:rPr>
                <a:t>School: </a:t>
              </a:r>
              <a:r>
                <a:rPr lang="en-US" sz="1000" b="0" dirty="0">
                  <a:latin typeface="Arial"/>
                  <a:ea typeface="MS PGothic" charset="0"/>
                  <a:cs typeface="Arial"/>
                </a:rPr>
                <a:t>(rules)</a:t>
              </a:r>
            </a:p>
            <a:p>
              <a:pPr eaLnBrk="1" hangingPunct="1">
                <a:spcBef>
                  <a:spcPts val="600"/>
                </a:spcBef>
              </a:pPr>
              <a:r>
                <a:rPr lang="en-US" sz="1000" dirty="0">
                  <a:latin typeface="Arial"/>
                  <a:ea typeface="MS PGothic" charset="0"/>
                  <a:cs typeface="Arial"/>
                </a:rPr>
                <a:t>Society: </a:t>
              </a:r>
              <a:r>
                <a:rPr lang="en-US" sz="1000" b="0" dirty="0">
                  <a:latin typeface="Arial"/>
                  <a:ea typeface="MS PGothic" charset="0"/>
                  <a:cs typeface="Arial"/>
                </a:rPr>
                <a:t>(laws)</a:t>
              </a:r>
            </a:p>
            <a:p>
              <a:pPr eaLnBrk="1" hangingPunct="1">
                <a:spcBef>
                  <a:spcPts val="600"/>
                </a:spcBef>
              </a:pPr>
              <a:r>
                <a:rPr lang="en-US" sz="1000" dirty="0" smtClean="0">
                  <a:latin typeface="Arial"/>
                  <a:ea typeface="MS PGothic" charset="0"/>
                  <a:cs typeface="Arial"/>
                </a:rPr>
                <a:t>Yourself</a:t>
              </a:r>
              <a:r>
                <a:rPr lang="en-US" sz="1000" dirty="0">
                  <a:latin typeface="Arial"/>
                  <a:ea typeface="MS PGothic" charset="0"/>
                  <a:cs typeface="Arial"/>
                </a:rPr>
                <a:t>: </a:t>
              </a:r>
              <a:r>
                <a:rPr lang="en-US" sz="1000" b="0" dirty="0">
                  <a:latin typeface="Arial"/>
                  <a:ea typeface="MS PGothic" charset="0"/>
                  <a:cs typeface="Arial"/>
                </a:rPr>
                <a:t>(self-discipline)</a:t>
              </a:r>
            </a:p>
          </p:txBody>
        </p:sp>
      </p:grpSp>
      <p:grpSp>
        <p:nvGrpSpPr>
          <p:cNvPr id="103" name="Group 22"/>
          <p:cNvGrpSpPr>
            <a:grpSpLocks/>
          </p:cNvGrpSpPr>
          <p:nvPr/>
        </p:nvGrpSpPr>
        <p:grpSpPr bwMode="auto">
          <a:xfrm>
            <a:off x="508000" y="882650"/>
            <a:ext cx="1701800" cy="708025"/>
            <a:chOff x="292" y="817"/>
            <a:chExt cx="893" cy="446"/>
          </a:xfrm>
        </p:grpSpPr>
        <p:sp>
          <p:nvSpPr>
            <p:cNvPr id="104" name="Text Box 23"/>
            <p:cNvSpPr txBox="1">
              <a:spLocks noChangeArrowheads="1"/>
            </p:cNvSpPr>
            <p:nvPr/>
          </p:nvSpPr>
          <p:spPr bwMode="auto">
            <a:xfrm>
              <a:off x="385" y="885"/>
              <a:ext cx="80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2pPr>
              <a:lvl3pPr marL="11430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3pPr>
              <a:lvl4pPr marL="16002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4pPr>
              <a:lvl5pPr marL="20574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30000"/>
                </a:spcBef>
              </a:pPr>
              <a:r>
                <a:rPr lang="en-US" dirty="0">
                  <a:latin typeface="Arial"/>
                  <a:ea typeface="MS PGothic" charset="0"/>
                  <a:cs typeface="Arial"/>
                </a:rPr>
                <a:t>Why do you need resistance to become stronger?</a:t>
              </a:r>
            </a:p>
          </p:txBody>
        </p:sp>
        <p:sp>
          <p:nvSpPr>
            <p:cNvPr id="105" name="AutoShape 24"/>
            <p:cNvSpPr>
              <a:spLocks noChangeArrowheads="1"/>
            </p:cNvSpPr>
            <p:nvPr/>
          </p:nvSpPr>
          <p:spPr bwMode="auto">
            <a:xfrm>
              <a:off x="292" y="817"/>
              <a:ext cx="120" cy="96"/>
            </a:xfrm>
            <a:prstGeom prst="flowChartPunchedTape">
              <a:avLst/>
            </a:prstGeom>
            <a:solidFill>
              <a:srgbClr val="FF0000"/>
            </a:solidFill>
            <a:ln>
              <a:noFill/>
            </a:ln>
            <a:effectLst>
              <a:outerShdw blurRad="38100" dist="38100" dir="2400000" algn="ctr" rotWithShape="0">
                <a:schemeClr val="bg1">
                  <a:alpha val="85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900" dirty="0">
                  <a:solidFill>
                    <a:schemeClr val="accent3"/>
                  </a:solidFill>
                  <a:latin typeface="Arial"/>
                  <a:cs typeface="Arial"/>
                </a:rPr>
                <a:t>1</a:t>
              </a:r>
            </a:p>
          </p:txBody>
        </p:sp>
      </p:grpSp>
      <p:grpSp>
        <p:nvGrpSpPr>
          <p:cNvPr id="106" name="Group 25"/>
          <p:cNvGrpSpPr>
            <a:grpSpLocks/>
          </p:cNvGrpSpPr>
          <p:nvPr/>
        </p:nvGrpSpPr>
        <p:grpSpPr bwMode="auto">
          <a:xfrm>
            <a:off x="5791200" y="2035175"/>
            <a:ext cx="2219325" cy="555625"/>
            <a:chOff x="3930" y="1426"/>
            <a:chExt cx="1398" cy="350"/>
          </a:xfrm>
        </p:grpSpPr>
        <p:sp>
          <p:nvSpPr>
            <p:cNvPr id="107" name="Text Box 26"/>
            <p:cNvSpPr txBox="1">
              <a:spLocks noChangeArrowheads="1"/>
            </p:cNvSpPr>
            <p:nvPr/>
          </p:nvSpPr>
          <p:spPr bwMode="auto">
            <a:xfrm>
              <a:off x="3984" y="1506"/>
              <a:ext cx="1344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2pPr>
              <a:lvl3pPr marL="11430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3pPr>
              <a:lvl4pPr marL="16002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4pPr>
              <a:lvl5pPr marL="20574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9pPr>
            </a:lstStyle>
            <a:p>
              <a:pPr algn="r" eaLnBrk="1" hangingPunct="1"/>
              <a:r>
                <a:rPr lang="en-US">
                  <a:latin typeface="Arial"/>
                  <a:ea typeface="MS PGothic" charset="0"/>
                  <a:cs typeface="Arial"/>
                </a:rPr>
                <a:t>What things get you into the most trouble?</a:t>
              </a:r>
            </a:p>
          </p:txBody>
        </p:sp>
        <p:sp>
          <p:nvSpPr>
            <p:cNvPr id="108" name="AutoShape 27"/>
            <p:cNvSpPr>
              <a:spLocks noChangeArrowheads="1"/>
            </p:cNvSpPr>
            <p:nvPr/>
          </p:nvSpPr>
          <p:spPr bwMode="auto">
            <a:xfrm>
              <a:off x="3930" y="1426"/>
              <a:ext cx="144" cy="96"/>
            </a:xfrm>
            <a:prstGeom prst="flowChartPunchedTape">
              <a:avLst/>
            </a:prstGeom>
            <a:solidFill>
              <a:srgbClr val="FF0000"/>
            </a:solidFill>
            <a:ln>
              <a:noFill/>
            </a:ln>
            <a:effectLst>
              <a:outerShdw blurRad="38100" dist="38100" dir="2400000" algn="ctr" rotWithShape="0">
                <a:schemeClr val="bg1">
                  <a:alpha val="85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>
                <a:defRPr/>
              </a:pPr>
              <a:r>
                <a:rPr lang="en-US" sz="900" dirty="0">
                  <a:solidFill>
                    <a:schemeClr val="accent3"/>
                  </a:solidFill>
                  <a:latin typeface="Arial"/>
                  <a:cs typeface="Arial"/>
                </a:rPr>
                <a:t>3</a:t>
              </a:r>
            </a:p>
          </p:txBody>
        </p:sp>
      </p:grpSp>
      <p:grpSp>
        <p:nvGrpSpPr>
          <p:cNvPr id="109" name="Group 28"/>
          <p:cNvGrpSpPr>
            <a:grpSpLocks/>
          </p:cNvGrpSpPr>
          <p:nvPr/>
        </p:nvGrpSpPr>
        <p:grpSpPr bwMode="auto">
          <a:xfrm>
            <a:off x="533400" y="3810000"/>
            <a:ext cx="2590800" cy="1600200"/>
            <a:chOff x="456" y="2394"/>
            <a:chExt cx="1632" cy="1008"/>
          </a:xfrm>
        </p:grpSpPr>
        <p:sp>
          <p:nvSpPr>
            <p:cNvPr id="110" name="Text Box 29"/>
            <p:cNvSpPr txBox="1">
              <a:spLocks noChangeArrowheads="1"/>
            </p:cNvSpPr>
            <p:nvPr/>
          </p:nvSpPr>
          <p:spPr bwMode="auto">
            <a:xfrm>
              <a:off x="576" y="2456"/>
              <a:ext cx="1248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2pPr>
              <a:lvl3pPr marL="11430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3pPr>
              <a:lvl4pPr marL="16002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4pPr>
              <a:lvl5pPr marL="20574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Arial"/>
                  <a:ea typeface="MS PGothic" charset="0"/>
                  <a:cs typeface="Arial"/>
                </a:rPr>
                <a:t>What are three things that you put most of your t</a:t>
              </a:r>
              <a:r>
                <a:rPr lang="en-US">
                  <a:solidFill>
                    <a:schemeClr val="bg1"/>
                  </a:solidFill>
                  <a:latin typeface="Arial"/>
                  <a:ea typeface="MS PGothic" charset="0"/>
                  <a:cs typeface="Arial"/>
                </a:rPr>
                <a:t>ime and effort into</a:t>
              </a:r>
              <a:r>
                <a:rPr lang="en-US">
                  <a:latin typeface="Arial"/>
                  <a:ea typeface="MS PGothic" charset="0"/>
                  <a:cs typeface="Arial"/>
                </a:rPr>
                <a:t>?</a:t>
              </a:r>
            </a:p>
          </p:txBody>
        </p:sp>
        <p:sp>
          <p:nvSpPr>
            <p:cNvPr id="111" name="Text Box 30"/>
            <p:cNvSpPr txBox="1">
              <a:spLocks noChangeArrowheads="1"/>
            </p:cNvSpPr>
            <p:nvPr/>
          </p:nvSpPr>
          <p:spPr bwMode="auto">
            <a:xfrm>
              <a:off x="600" y="2814"/>
              <a:ext cx="1488" cy="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2pPr>
              <a:lvl3pPr marL="11430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3pPr>
              <a:lvl4pPr marL="16002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4pPr>
              <a:lvl5pPr marL="20574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Arial"/>
                  <a:ea typeface="MS PGothic" charset="0"/>
                  <a:cs typeface="Arial"/>
                </a:rPr>
                <a:t>1.</a:t>
              </a:r>
            </a:p>
            <a:p>
              <a:pPr eaLnBrk="1" hangingPunct="1"/>
              <a:endParaRPr lang="en-US">
                <a:latin typeface="Arial"/>
                <a:ea typeface="MS PGothic" charset="0"/>
                <a:cs typeface="Arial"/>
              </a:endParaRPr>
            </a:p>
            <a:p>
              <a:pPr eaLnBrk="1" hangingPunct="1"/>
              <a:r>
                <a:rPr lang="en-US">
                  <a:latin typeface="Arial"/>
                  <a:ea typeface="MS PGothic" charset="0"/>
                  <a:cs typeface="Arial"/>
                </a:rPr>
                <a:t>2.</a:t>
              </a:r>
            </a:p>
            <a:p>
              <a:pPr eaLnBrk="1" hangingPunct="1"/>
              <a:endParaRPr lang="en-US">
                <a:latin typeface="Arial"/>
                <a:ea typeface="MS PGothic" charset="0"/>
                <a:cs typeface="Arial"/>
              </a:endParaRPr>
            </a:p>
            <a:p>
              <a:pPr eaLnBrk="1" hangingPunct="1"/>
              <a:r>
                <a:rPr lang="en-US">
                  <a:latin typeface="Arial"/>
                  <a:ea typeface="MS PGothic" charset="0"/>
                  <a:cs typeface="Arial"/>
                </a:rPr>
                <a:t>3.</a:t>
              </a:r>
            </a:p>
          </p:txBody>
        </p:sp>
        <p:sp>
          <p:nvSpPr>
            <p:cNvPr id="112" name="AutoShape 31"/>
            <p:cNvSpPr>
              <a:spLocks noChangeArrowheads="1"/>
            </p:cNvSpPr>
            <p:nvPr/>
          </p:nvSpPr>
          <p:spPr bwMode="auto">
            <a:xfrm>
              <a:off x="456" y="2394"/>
              <a:ext cx="144" cy="96"/>
            </a:xfrm>
            <a:prstGeom prst="flowChartPunchedTape">
              <a:avLst/>
            </a:prstGeom>
            <a:solidFill>
              <a:srgbClr val="FF0000"/>
            </a:solidFill>
            <a:ln>
              <a:noFill/>
            </a:ln>
            <a:effectLst>
              <a:outerShdw blurRad="38100" dist="38100" dir="2400000" algn="ctr" rotWithShape="0">
                <a:schemeClr val="bg1">
                  <a:alpha val="85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900" dirty="0">
                  <a:solidFill>
                    <a:schemeClr val="accent3"/>
                  </a:solidFill>
                  <a:latin typeface="Arial"/>
                  <a:cs typeface="Arial"/>
                </a:rPr>
                <a:t>4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936750" y="2971800"/>
            <a:ext cx="6064250" cy="1352554"/>
            <a:chOff x="1936750" y="2971800"/>
            <a:chExt cx="6064250" cy="1352554"/>
          </a:xfrm>
        </p:grpSpPr>
        <p:sp>
          <p:nvSpPr>
            <p:cNvPr id="98" name="Line 15"/>
            <p:cNvSpPr>
              <a:spLocks noChangeShapeType="1"/>
            </p:cNvSpPr>
            <p:nvPr/>
          </p:nvSpPr>
          <p:spPr bwMode="auto">
            <a:xfrm flipV="1">
              <a:off x="6134100" y="3176588"/>
              <a:ext cx="228600" cy="2270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1936750" y="2971800"/>
              <a:ext cx="6064250" cy="1352554"/>
              <a:chOff x="1936750" y="2971800"/>
              <a:chExt cx="6064250" cy="1352554"/>
            </a:xfrm>
          </p:grpSpPr>
          <p:grpSp>
            <p:nvGrpSpPr>
              <p:cNvPr id="87" name="Group 3"/>
              <p:cNvGrpSpPr>
                <a:grpSpLocks/>
              </p:cNvGrpSpPr>
              <p:nvPr/>
            </p:nvGrpSpPr>
            <p:grpSpPr bwMode="auto">
              <a:xfrm>
                <a:off x="6324600" y="3000378"/>
                <a:ext cx="1676400" cy="1323976"/>
                <a:chOff x="4146" y="2032"/>
                <a:chExt cx="1056" cy="834"/>
              </a:xfrm>
            </p:grpSpPr>
            <p:sp>
              <p:nvSpPr>
                <p:cNvPr id="88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4368" y="2032"/>
                  <a:ext cx="792" cy="2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1100" b="1">
                      <a:solidFill>
                        <a:schemeClr val="tx1"/>
                      </a:solidFill>
                      <a:latin typeface="Futura Md BT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1100" b="1">
                      <a:solidFill>
                        <a:schemeClr val="tx1"/>
                      </a:solidFill>
                      <a:latin typeface="Futura Md BT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1100" b="1">
                      <a:solidFill>
                        <a:schemeClr val="tx1"/>
                      </a:solidFill>
                      <a:latin typeface="Futura Md BT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1100" b="1">
                      <a:solidFill>
                        <a:schemeClr val="tx1"/>
                      </a:solidFill>
                      <a:latin typeface="Futura Md BT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1100" b="1">
                      <a:solidFill>
                        <a:schemeClr val="tx1"/>
                      </a:solidFill>
                      <a:latin typeface="Futura Md BT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100" b="1">
                      <a:solidFill>
                        <a:schemeClr val="tx1"/>
                      </a:solidFill>
                      <a:latin typeface="Futura Md BT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100" b="1">
                      <a:solidFill>
                        <a:schemeClr val="tx1"/>
                      </a:solidFill>
                      <a:latin typeface="Futura Md BT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100" b="1">
                      <a:solidFill>
                        <a:schemeClr val="tx1"/>
                      </a:solidFill>
                      <a:latin typeface="Futura Md BT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100" b="1">
                      <a:solidFill>
                        <a:schemeClr val="tx1"/>
                      </a:solidFill>
                      <a:latin typeface="Futura Md BT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>
                      <a:latin typeface="Arial"/>
                      <a:ea typeface="MS PGothic" charset="0"/>
                      <a:cs typeface="Arial"/>
                    </a:rPr>
                    <a:t>What have you given up on?</a:t>
                  </a:r>
                </a:p>
              </p:txBody>
            </p:sp>
            <p:sp>
              <p:nvSpPr>
                <p:cNvPr id="89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4146" y="2596"/>
                  <a:ext cx="1056" cy="2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1100" b="1">
                      <a:solidFill>
                        <a:schemeClr val="tx1"/>
                      </a:solidFill>
                      <a:latin typeface="Futura Md BT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1100" b="1">
                      <a:solidFill>
                        <a:schemeClr val="tx1"/>
                      </a:solidFill>
                      <a:latin typeface="Futura Md BT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1100" b="1">
                      <a:solidFill>
                        <a:schemeClr val="tx1"/>
                      </a:solidFill>
                      <a:latin typeface="Futura Md BT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1100" b="1">
                      <a:solidFill>
                        <a:schemeClr val="tx1"/>
                      </a:solidFill>
                      <a:latin typeface="Futura Md BT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1100" b="1">
                      <a:solidFill>
                        <a:schemeClr val="tx1"/>
                      </a:solidFill>
                      <a:latin typeface="Futura Md BT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100" b="1">
                      <a:solidFill>
                        <a:schemeClr val="tx1"/>
                      </a:solidFill>
                      <a:latin typeface="Futura Md BT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100" b="1">
                      <a:solidFill>
                        <a:schemeClr val="tx1"/>
                      </a:solidFill>
                      <a:latin typeface="Futura Md BT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100" b="1">
                      <a:solidFill>
                        <a:schemeClr val="tx1"/>
                      </a:solidFill>
                      <a:latin typeface="Futura Md BT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100" b="1">
                      <a:solidFill>
                        <a:schemeClr val="tx1"/>
                      </a:solidFill>
                      <a:latin typeface="Futura Md BT" charset="0"/>
                      <a:ea typeface="ＭＳ Ｐゴシック" charset="0"/>
                    </a:defRPr>
                  </a:lvl9pPr>
                </a:lstStyle>
                <a:p>
                  <a:pPr algn="r" eaLnBrk="1" hangingPunct="1"/>
                  <a:r>
                    <a:rPr lang="en-US" dirty="0">
                      <a:latin typeface="Arial"/>
                      <a:ea typeface="MS PGothic" charset="0"/>
                      <a:cs typeface="Arial"/>
                    </a:rPr>
                    <a:t>Why does giving up make you weak?</a:t>
                  </a:r>
                </a:p>
              </p:txBody>
            </p:sp>
          </p:grpSp>
          <p:grpSp>
            <p:nvGrpSpPr>
              <p:cNvPr id="95" name="Group 11"/>
              <p:cNvGrpSpPr>
                <a:grpSpLocks/>
              </p:cNvGrpSpPr>
              <p:nvPr/>
            </p:nvGrpSpPr>
            <p:grpSpPr bwMode="auto">
              <a:xfrm>
                <a:off x="1936750" y="3159125"/>
                <a:ext cx="4873625" cy="612775"/>
                <a:chOff x="1292" y="2122"/>
                <a:chExt cx="3070" cy="386"/>
              </a:xfrm>
            </p:grpSpPr>
            <p:sp>
              <p:nvSpPr>
                <p:cNvPr id="96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3498" y="2248"/>
                  <a:ext cx="864" cy="2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1100" b="1">
                      <a:solidFill>
                        <a:schemeClr val="tx1"/>
                      </a:solidFill>
                      <a:latin typeface="Futura Md BT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1100" b="1">
                      <a:solidFill>
                        <a:schemeClr val="tx1"/>
                      </a:solidFill>
                      <a:latin typeface="Futura Md BT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1100" b="1">
                      <a:solidFill>
                        <a:schemeClr val="tx1"/>
                      </a:solidFill>
                      <a:latin typeface="Futura Md BT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1100" b="1">
                      <a:solidFill>
                        <a:schemeClr val="tx1"/>
                      </a:solidFill>
                      <a:latin typeface="Futura Md BT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1100" b="1">
                      <a:solidFill>
                        <a:schemeClr val="tx1"/>
                      </a:solidFill>
                      <a:latin typeface="Futura Md BT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100" b="1">
                      <a:solidFill>
                        <a:schemeClr val="tx1"/>
                      </a:solidFill>
                      <a:latin typeface="Futura Md BT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100" b="1">
                      <a:solidFill>
                        <a:schemeClr val="tx1"/>
                      </a:solidFill>
                      <a:latin typeface="Futura Md BT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100" b="1">
                      <a:solidFill>
                        <a:schemeClr val="tx1"/>
                      </a:solidFill>
                      <a:latin typeface="Futura Md BT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100" b="1">
                      <a:solidFill>
                        <a:schemeClr val="tx1"/>
                      </a:solidFill>
                      <a:latin typeface="Futura Md BT" charset="0"/>
                      <a:ea typeface="ＭＳ Ｐゴシック" charset="0"/>
                    </a:defRPr>
                  </a:lvl9pPr>
                </a:lstStyle>
                <a:p>
                  <a:pPr algn="ctr" eaLnBrk="1" hangingPunct="1"/>
                  <a:r>
                    <a:rPr lang="en-US">
                      <a:latin typeface="Arial"/>
                      <a:ea typeface="MS PGothic" charset="0"/>
                      <a:cs typeface="Arial"/>
                    </a:rPr>
                    <a:t>“Easy”</a:t>
                  </a:r>
                  <a:br>
                    <a:rPr lang="en-US">
                      <a:latin typeface="Arial"/>
                      <a:ea typeface="MS PGothic" charset="0"/>
                      <a:cs typeface="Arial"/>
                    </a:rPr>
                  </a:br>
                  <a:r>
                    <a:rPr lang="en-US" sz="900">
                      <a:latin typeface="Arial"/>
                      <a:ea typeface="MS PGothic" charset="0"/>
                      <a:cs typeface="Arial"/>
                    </a:rPr>
                    <a:t>No resistance</a:t>
                  </a:r>
                </a:p>
              </p:txBody>
            </p:sp>
            <p:sp>
              <p:nvSpPr>
                <p:cNvPr id="97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1292" y="2122"/>
                  <a:ext cx="864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1100" b="1">
                      <a:solidFill>
                        <a:schemeClr val="tx1"/>
                      </a:solidFill>
                      <a:latin typeface="Futura Md BT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1100" b="1">
                      <a:solidFill>
                        <a:schemeClr val="tx1"/>
                      </a:solidFill>
                      <a:latin typeface="Futura Md BT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1100" b="1">
                      <a:solidFill>
                        <a:schemeClr val="tx1"/>
                      </a:solidFill>
                      <a:latin typeface="Futura Md BT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1100" b="1">
                      <a:solidFill>
                        <a:schemeClr val="tx1"/>
                      </a:solidFill>
                      <a:latin typeface="Futura Md BT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1100" b="1">
                      <a:solidFill>
                        <a:schemeClr val="tx1"/>
                      </a:solidFill>
                      <a:latin typeface="Futura Md BT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100" b="1">
                      <a:solidFill>
                        <a:schemeClr val="tx1"/>
                      </a:solidFill>
                      <a:latin typeface="Futura Md BT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100" b="1">
                      <a:solidFill>
                        <a:schemeClr val="tx1"/>
                      </a:solidFill>
                      <a:latin typeface="Futura Md BT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100" b="1">
                      <a:solidFill>
                        <a:schemeClr val="tx1"/>
                      </a:solidFill>
                      <a:latin typeface="Futura Md BT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100" b="1">
                      <a:solidFill>
                        <a:schemeClr val="tx1"/>
                      </a:solidFill>
                      <a:latin typeface="Futura Md BT" charset="0"/>
                      <a:ea typeface="ＭＳ Ｐゴシック" charset="0"/>
                    </a:defRPr>
                  </a:lvl9pPr>
                </a:lstStyle>
                <a:p>
                  <a:pPr algn="ctr" eaLnBrk="1" hangingPunct="1">
                    <a:spcBef>
                      <a:spcPct val="30000"/>
                    </a:spcBef>
                  </a:pPr>
                  <a:r>
                    <a:rPr lang="en-US">
                      <a:latin typeface="Arial"/>
                      <a:ea typeface="MS PGothic" charset="0"/>
                      <a:cs typeface="Arial"/>
                    </a:rPr>
                    <a:t>“Hard”</a:t>
                  </a:r>
                  <a:br>
                    <a:rPr lang="en-US">
                      <a:latin typeface="Arial"/>
                      <a:ea typeface="MS PGothic" charset="0"/>
                      <a:cs typeface="Arial"/>
                    </a:rPr>
                  </a:br>
                  <a:r>
                    <a:rPr lang="en-US" sz="900">
                      <a:latin typeface="Arial"/>
                      <a:ea typeface="MS PGothic" charset="0"/>
                      <a:cs typeface="Arial"/>
                    </a:rPr>
                    <a:t>A lot of resistance</a:t>
                  </a:r>
                </a:p>
              </p:txBody>
            </p:sp>
          </p:grpSp>
          <p:sp>
            <p:nvSpPr>
              <p:cNvPr id="121" name="Line 15"/>
              <p:cNvSpPr>
                <a:spLocks noChangeShapeType="1"/>
              </p:cNvSpPr>
              <p:nvPr/>
            </p:nvSpPr>
            <p:spPr bwMode="auto">
              <a:xfrm flipH="1" flipV="1">
                <a:off x="2362200" y="2971800"/>
                <a:ext cx="228600" cy="22701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3769030" y="1292225"/>
            <a:ext cx="3774770" cy="688975"/>
            <a:chOff x="3769030" y="1292225"/>
            <a:chExt cx="3774770" cy="688975"/>
          </a:xfrm>
        </p:grpSpPr>
        <p:grpSp>
          <p:nvGrpSpPr>
            <p:cNvPr id="117" name="Group 36"/>
            <p:cNvGrpSpPr>
              <a:grpSpLocks/>
            </p:cNvGrpSpPr>
            <p:nvPr/>
          </p:nvGrpSpPr>
          <p:grpSpPr bwMode="auto">
            <a:xfrm>
              <a:off x="4953000" y="1292225"/>
              <a:ext cx="2590800" cy="688975"/>
              <a:chOff x="3216" y="1070"/>
              <a:chExt cx="1632" cy="434"/>
            </a:xfrm>
          </p:grpSpPr>
          <p:sp>
            <p:nvSpPr>
              <p:cNvPr id="118" name="Text Box 37"/>
              <p:cNvSpPr txBox="1">
                <a:spLocks noChangeArrowheads="1"/>
              </p:cNvSpPr>
              <p:nvPr/>
            </p:nvSpPr>
            <p:spPr bwMode="auto">
              <a:xfrm>
                <a:off x="3360" y="1138"/>
                <a:ext cx="1488" cy="2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2pPr>
                <a:lvl3pPr marL="1143000" indent="-228600" eaLnBrk="0" hangingPunct="0"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3pPr>
                <a:lvl4pPr marL="1600200" indent="-228600" eaLnBrk="0" hangingPunct="0"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4pPr>
                <a:lvl5pPr marL="2057400" indent="-228600" eaLnBrk="0" hangingPunct="0"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latin typeface="Arial"/>
                    <a:ea typeface="MS PGothic" charset="0"/>
                    <a:cs typeface="Arial"/>
                  </a:rPr>
                  <a:t>Why does this need to be your strongest muscle?</a:t>
                </a:r>
              </a:p>
            </p:txBody>
          </p:sp>
          <p:sp>
            <p:nvSpPr>
              <p:cNvPr id="119" name="AutoShape 38"/>
              <p:cNvSpPr>
                <a:spLocks noChangeArrowheads="1"/>
              </p:cNvSpPr>
              <p:nvPr/>
            </p:nvSpPr>
            <p:spPr bwMode="auto">
              <a:xfrm>
                <a:off x="3264" y="1070"/>
                <a:ext cx="144" cy="96"/>
              </a:xfrm>
              <a:prstGeom prst="flowChartPunchedTap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38100" dist="38100" dir="2400000" algn="ctr" rotWithShape="0">
                  <a:schemeClr val="bg1">
                    <a:alpha val="85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900" dirty="0">
                    <a:solidFill>
                      <a:schemeClr val="accent3"/>
                    </a:solidFill>
                    <a:latin typeface="Arial"/>
                    <a:cs typeface="Arial"/>
                  </a:rPr>
                  <a:t>6</a:t>
                </a:r>
              </a:p>
            </p:txBody>
          </p:sp>
          <p:sp>
            <p:nvSpPr>
              <p:cNvPr id="120" name="Line 39"/>
              <p:cNvSpPr>
                <a:spLocks noChangeShapeType="1"/>
              </p:cNvSpPr>
              <p:nvPr/>
            </p:nvSpPr>
            <p:spPr bwMode="auto">
              <a:xfrm flipH="1">
                <a:off x="3216" y="1390"/>
                <a:ext cx="156" cy="11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  <p:sp>
          <p:nvSpPr>
            <p:cNvPr id="125" name="TextBox 124"/>
            <p:cNvSpPr txBox="1"/>
            <p:nvPr/>
          </p:nvSpPr>
          <p:spPr>
            <a:xfrm>
              <a:off x="3769030" y="1597025"/>
              <a:ext cx="1409700" cy="3079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spc="40" dirty="0">
                  <a:effectLst>
                    <a:outerShdw blurRad="38100" dist="38100" dir="2400000" algn="ctr" rotWithShape="0">
                      <a:schemeClr val="bg1">
                        <a:alpha val="50000"/>
                      </a:schemeClr>
                    </a:outerShdw>
                  </a:effectLst>
                  <a:latin typeface="Arial"/>
                  <a:cs typeface="Arial"/>
                </a:rPr>
                <a:t>Choice</a:t>
              </a:r>
            </a:p>
          </p:txBody>
        </p:sp>
      </p:grpSp>
      <p:grpSp>
        <p:nvGrpSpPr>
          <p:cNvPr id="126" name="Group 5"/>
          <p:cNvGrpSpPr>
            <a:grpSpLocks/>
          </p:cNvGrpSpPr>
          <p:nvPr/>
        </p:nvGrpSpPr>
        <p:grpSpPr bwMode="auto">
          <a:xfrm>
            <a:off x="228600" y="2897188"/>
            <a:ext cx="1409700" cy="455612"/>
            <a:chOff x="228600" y="2896394"/>
            <a:chExt cx="1409700" cy="456406"/>
          </a:xfrm>
        </p:grpSpPr>
        <p:sp>
          <p:nvSpPr>
            <p:cNvPr id="127" name="TextBox 126"/>
            <p:cNvSpPr txBox="1"/>
            <p:nvPr/>
          </p:nvSpPr>
          <p:spPr>
            <a:xfrm>
              <a:off x="228600" y="3044288"/>
              <a:ext cx="1409700" cy="3085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spc="40" dirty="0">
                  <a:effectLst>
                    <a:outerShdw blurRad="38100" dist="38100" dir="2400000" algn="ctr" rotWithShape="0">
                      <a:schemeClr val="bg1">
                        <a:alpha val="50000"/>
                      </a:schemeClr>
                    </a:outerShdw>
                  </a:effectLst>
                  <a:latin typeface="Arial"/>
                  <a:cs typeface="Arial"/>
                </a:rPr>
                <a:t>Challenge</a:t>
              </a:r>
            </a:p>
          </p:txBody>
        </p:sp>
        <p:sp>
          <p:nvSpPr>
            <p:cNvPr id="128" name="Line 15"/>
            <p:cNvSpPr>
              <a:spLocks noChangeShapeType="1"/>
            </p:cNvSpPr>
            <p:nvPr/>
          </p:nvSpPr>
          <p:spPr bwMode="auto">
            <a:xfrm flipV="1">
              <a:off x="1143000" y="2896394"/>
              <a:ext cx="228600" cy="22780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114800" y="4768850"/>
            <a:ext cx="4724400" cy="1631950"/>
            <a:chOff x="4114800" y="4768850"/>
            <a:chExt cx="4724400" cy="1631950"/>
          </a:xfrm>
        </p:grpSpPr>
        <p:sp>
          <p:nvSpPr>
            <p:cNvPr id="94" name="Line 10"/>
            <p:cNvSpPr>
              <a:spLocks noChangeShapeType="1"/>
            </p:cNvSpPr>
            <p:nvPr/>
          </p:nvSpPr>
          <p:spPr bwMode="auto">
            <a:xfrm flipV="1">
              <a:off x="6162675" y="5994403"/>
              <a:ext cx="161925" cy="2381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grpSp>
          <p:nvGrpSpPr>
            <p:cNvPr id="113" name="Group 32"/>
            <p:cNvGrpSpPr>
              <a:grpSpLocks/>
            </p:cNvGrpSpPr>
            <p:nvPr/>
          </p:nvGrpSpPr>
          <p:grpSpPr bwMode="auto">
            <a:xfrm>
              <a:off x="6153150" y="4768850"/>
              <a:ext cx="2686050" cy="1600200"/>
              <a:chOff x="3828" y="2908"/>
              <a:chExt cx="1692" cy="1008"/>
            </a:xfrm>
          </p:grpSpPr>
          <p:sp>
            <p:nvSpPr>
              <p:cNvPr id="114" name="Text Box 33"/>
              <p:cNvSpPr txBox="1">
                <a:spLocks noChangeArrowheads="1"/>
              </p:cNvSpPr>
              <p:nvPr/>
            </p:nvSpPr>
            <p:spPr bwMode="auto">
              <a:xfrm>
                <a:off x="3936" y="2976"/>
                <a:ext cx="1488" cy="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2pPr>
                <a:lvl3pPr marL="1143000" indent="-228600" eaLnBrk="0" hangingPunct="0"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3pPr>
                <a:lvl4pPr marL="1600200" indent="-228600" eaLnBrk="0" hangingPunct="0"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4pPr>
                <a:lvl5pPr marL="2057400" indent="-228600" eaLnBrk="0" hangingPunct="0"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dirty="0">
                    <a:latin typeface="Arial"/>
                    <a:ea typeface="MS PGothic" charset="0"/>
                    <a:cs typeface="Arial"/>
                  </a:rPr>
                  <a:t>What are three new things you could do with your time that will make you stronger?</a:t>
                </a:r>
              </a:p>
            </p:txBody>
          </p:sp>
          <p:sp>
            <p:nvSpPr>
              <p:cNvPr id="115" name="Text Box 34"/>
              <p:cNvSpPr txBox="1">
                <a:spLocks noChangeArrowheads="1"/>
              </p:cNvSpPr>
              <p:nvPr/>
            </p:nvSpPr>
            <p:spPr bwMode="auto">
              <a:xfrm>
                <a:off x="4032" y="3328"/>
                <a:ext cx="1488" cy="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2pPr>
                <a:lvl3pPr marL="1143000" indent="-228600" eaLnBrk="0" hangingPunct="0"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3pPr>
                <a:lvl4pPr marL="1600200" indent="-228600" eaLnBrk="0" hangingPunct="0"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4pPr>
                <a:lvl5pPr marL="2057400" indent="-228600" eaLnBrk="0" hangingPunct="0"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latin typeface="Arial"/>
                    <a:ea typeface="MS PGothic" charset="0"/>
                    <a:cs typeface="Arial"/>
                  </a:rPr>
                  <a:t>1.</a:t>
                </a:r>
              </a:p>
              <a:p>
                <a:pPr eaLnBrk="1" hangingPunct="1"/>
                <a:endParaRPr lang="en-US">
                  <a:latin typeface="Arial"/>
                  <a:ea typeface="MS PGothic" charset="0"/>
                  <a:cs typeface="Arial"/>
                </a:endParaRPr>
              </a:p>
              <a:p>
                <a:pPr eaLnBrk="1" hangingPunct="1"/>
                <a:r>
                  <a:rPr lang="en-US">
                    <a:latin typeface="Arial"/>
                    <a:ea typeface="MS PGothic" charset="0"/>
                    <a:cs typeface="Arial"/>
                  </a:rPr>
                  <a:t>2.</a:t>
                </a:r>
              </a:p>
              <a:p>
                <a:pPr eaLnBrk="1" hangingPunct="1"/>
                <a:endParaRPr lang="en-US">
                  <a:latin typeface="Arial"/>
                  <a:ea typeface="MS PGothic" charset="0"/>
                  <a:cs typeface="Arial"/>
                </a:endParaRPr>
              </a:p>
              <a:p>
                <a:pPr eaLnBrk="1" hangingPunct="1"/>
                <a:r>
                  <a:rPr lang="en-US">
                    <a:latin typeface="Arial"/>
                    <a:ea typeface="MS PGothic" charset="0"/>
                    <a:cs typeface="Arial"/>
                  </a:rPr>
                  <a:t>3.</a:t>
                </a:r>
              </a:p>
            </p:txBody>
          </p:sp>
          <p:sp>
            <p:nvSpPr>
              <p:cNvPr id="116" name="AutoShape 35"/>
              <p:cNvSpPr>
                <a:spLocks noChangeArrowheads="1"/>
              </p:cNvSpPr>
              <p:nvPr/>
            </p:nvSpPr>
            <p:spPr bwMode="auto">
              <a:xfrm>
                <a:off x="3828" y="2908"/>
                <a:ext cx="144" cy="96"/>
              </a:xfrm>
              <a:prstGeom prst="flowChartPunchedTap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38100" dist="38100" dir="2400000" algn="ctr" rotWithShape="0">
                  <a:schemeClr val="bg1">
                    <a:alpha val="85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900">
                    <a:solidFill>
                      <a:schemeClr val="accent3"/>
                    </a:solidFill>
                    <a:latin typeface="Arial"/>
                    <a:cs typeface="Arial"/>
                  </a:rPr>
                  <a:t>5</a:t>
                </a:r>
              </a:p>
            </p:txBody>
          </p:sp>
        </p:grpSp>
        <p:sp>
          <p:nvSpPr>
            <p:cNvPr id="60" name="Text Box 8"/>
            <p:cNvSpPr txBox="1">
              <a:spLocks noChangeArrowheads="1"/>
            </p:cNvSpPr>
            <p:nvPr/>
          </p:nvSpPr>
          <p:spPr bwMode="auto">
            <a:xfrm>
              <a:off x="4114800" y="6154737"/>
              <a:ext cx="2057400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2pPr>
              <a:lvl3pPr marL="11430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3pPr>
              <a:lvl4pPr marL="16002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4pPr>
              <a:lvl5pPr marL="20574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9pPr>
            </a:lstStyle>
            <a:p>
              <a:pPr algn="r" eaLnBrk="1" hangingPunct="1"/>
              <a:r>
                <a:rPr lang="en-US" sz="1000" dirty="0">
                  <a:solidFill>
                    <a:schemeClr val="bg1"/>
                  </a:solidFill>
                  <a:latin typeface="Arial"/>
                  <a:ea typeface="MS PGothic" charset="0"/>
                  <a:cs typeface="Arial"/>
                </a:rPr>
                <a:t>i</a:t>
              </a:r>
              <a:r>
                <a:rPr lang="en-US" sz="1000" dirty="0" smtClean="0">
                  <a:solidFill>
                    <a:schemeClr val="bg1"/>
                  </a:solidFill>
                  <a:latin typeface="Arial"/>
                  <a:ea typeface="MS PGothic" charset="0"/>
                  <a:cs typeface="Arial"/>
                </a:rPr>
                <a:t>f “no,” </a:t>
              </a:r>
              <a:r>
                <a:rPr lang="en-US" sz="1000" dirty="0">
                  <a:solidFill>
                    <a:schemeClr val="bg1"/>
                  </a:solidFill>
                  <a:latin typeface="Arial"/>
                  <a:ea typeface="MS PGothic" charset="0"/>
                  <a:cs typeface="Arial"/>
                </a:rPr>
                <a:t>create a new workout</a:t>
              </a:r>
            </a:p>
          </p:txBody>
        </p:sp>
      </p:grpSp>
      <p:grpSp>
        <p:nvGrpSpPr>
          <p:cNvPr id="58" name="Group 2"/>
          <p:cNvGrpSpPr>
            <a:grpSpLocks/>
          </p:cNvGrpSpPr>
          <p:nvPr/>
        </p:nvGrpSpPr>
        <p:grpSpPr bwMode="auto">
          <a:xfrm>
            <a:off x="3742871" y="2792193"/>
            <a:ext cx="1409700" cy="600432"/>
            <a:chOff x="3761013" y="2801146"/>
            <a:chExt cx="1409700" cy="601072"/>
          </a:xfrm>
        </p:grpSpPr>
        <p:pic>
          <p:nvPicPr>
            <p:cNvPr id="62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00" y="3060870"/>
              <a:ext cx="371825" cy="341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" name="TextBox 62"/>
            <p:cNvSpPr txBox="1"/>
            <p:nvPr/>
          </p:nvSpPr>
          <p:spPr>
            <a:xfrm>
              <a:off x="3761013" y="2801146"/>
              <a:ext cx="1409700" cy="30830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spc="40" dirty="0">
                  <a:effectLst>
                    <a:outerShdw blurRad="38100" dist="38100" dir="2400000" algn="ctr" rotWithShape="0">
                      <a:schemeClr val="bg1">
                        <a:alpha val="50000"/>
                      </a:schemeClr>
                    </a:outerShdw>
                  </a:effectLst>
                  <a:latin typeface="Arial"/>
                  <a:cs typeface="Arial"/>
                </a:rPr>
                <a:t>Character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891134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599542" y="2514600"/>
            <a:ext cx="1828800" cy="1828800"/>
            <a:chOff x="2971800" y="4876800"/>
            <a:chExt cx="914400" cy="9144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71800" y="4876800"/>
              <a:ext cx="914400" cy="9144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2" name="Oval 11"/>
            <p:cNvSpPr>
              <a:spLocks noChangeAspect="1"/>
            </p:cNvSpPr>
            <p:nvPr/>
          </p:nvSpPr>
          <p:spPr bwMode="auto">
            <a:xfrm>
              <a:off x="2971800" y="4876800"/>
              <a:ext cx="914400" cy="914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Futura Md BT" pitchFamily="34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2133600" y="237671"/>
            <a:ext cx="487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Music</a:t>
            </a:r>
            <a:endParaRPr lang="en-US" sz="18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2286000" y="5741313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/>
              <a:t>Create your own music activity slide. This may include a </a:t>
            </a:r>
            <a:r>
              <a:rPr lang="en-US" dirty="0" err="1"/>
              <a:t>WhyTry</a:t>
            </a:r>
            <a:r>
              <a:rPr lang="en-US" dirty="0"/>
              <a:t> music video, a song of your own, or a song a student has shared.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71533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133600" y="237671"/>
            <a:ext cx="487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Activity</a:t>
            </a:r>
            <a:endParaRPr lang="en-US" sz="18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1447800" y="5715000"/>
            <a:ext cx="63246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Create your own learning activity slide.  This may include either an object lesson, a group activity, or a group / movement activity.  This slide may include instructions /rules for the activity or a relevant visual prompt to introduce the activity. 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3588363" y="2514600"/>
            <a:ext cx="1828800" cy="1828800"/>
            <a:chOff x="5029200" y="5029200"/>
            <a:chExt cx="914400" cy="91440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29200" y="5029200"/>
              <a:ext cx="914400" cy="90830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4" name="Oval 13"/>
            <p:cNvSpPr>
              <a:spLocks noChangeAspect="1"/>
            </p:cNvSpPr>
            <p:nvPr/>
          </p:nvSpPr>
          <p:spPr bwMode="auto">
            <a:xfrm>
              <a:off x="5029200" y="5029200"/>
              <a:ext cx="914400" cy="914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Futura Md BT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736745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581400" y="2514421"/>
            <a:ext cx="1828800" cy="1811012"/>
            <a:chOff x="6248400" y="4724311"/>
            <a:chExt cx="914400" cy="91448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48400" y="4724400"/>
              <a:ext cx="914400" cy="9144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2" name="Oval 11"/>
            <p:cNvSpPr>
              <a:spLocks noChangeAspect="1"/>
            </p:cNvSpPr>
            <p:nvPr/>
          </p:nvSpPr>
          <p:spPr bwMode="auto">
            <a:xfrm>
              <a:off x="6248400" y="4724311"/>
              <a:ext cx="914400" cy="914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Futura Md BT" pitchFamily="34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2133600" y="237671"/>
            <a:ext cx="487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Journal</a:t>
            </a:r>
            <a:endParaRPr lang="en-US" sz="18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1371600" y="5715000"/>
            <a:ext cx="6324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Create your own journal activity slide.  This slide may include an art activity, observation activity, or game plan exercise from the </a:t>
            </a:r>
            <a:r>
              <a:rPr lang="en-US" dirty="0" err="1"/>
              <a:t>WhyTry</a:t>
            </a:r>
            <a:r>
              <a:rPr lang="en-US" dirty="0"/>
              <a:t> student journal.  This slide may contain the actual journal page or a relevant visual prompt to introduce the journal activity.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96143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133600" y="237671"/>
            <a:ext cx="487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Video</a:t>
            </a:r>
            <a:endParaRPr lang="en-US" sz="18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762000" y="5638800"/>
            <a:ext cx="7543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Create your own video activity slide. This slide may include one of </a:t>
            </a:r>
            <a:r>
              <a:rPr lang="en-US" dirty="0" err="1"/>
              <a:t>WhyTry’s</a:t>
            </a:r>
            <a:r>
              <a:rPr lang="en-US" dirty="0"/>
              <a:t> recommended YouTube clips that you have downloaded and embedded here, or any other relevant video clip reinforcing some aspect of today’s lesson.  Videos may be funny, serious, documentary style, etc.  </a:t>
            </a:r>
            <a:r>
              <a:rPr lang="en-US"/>
              <a:t>This is a good opportunity to differentiate your approach to best meet your student’s needs.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3581400" y="2514600"/>
            <a:ext cx="1828800" cy="1828800"/>
            <a:chOff x="6858000" y="2438400"/>
            <a:chExt cx="914400" cy="914400"/>
          </a:xfrm>
        </p:grpSpPr>
        <p:pic>
          <p:nvPicPr>
            <p:cNvPr id="13" name="Picture 12"/>
            <p:cNvPicPr preferRelativeResize="0"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58000" y="2438400"/>
              <a:ext cx="914400" cy="9144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4" name="Oval 13"/>
            <p:cNvSpPr>
              <a:spLocks noChangeAspect="1"/>
            </p:cNvSpPr>
            <p:nvPr/>
          </p:nvSpPr>
          <p:spPr bwMode="auto">
            <a:xfrm>
              <a:off x="6858000" y="2438400"/>
              <a:ext cx="914400" cy="914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Futura Md BT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578645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Custom 7">
      <a:dk1>
        <a:srgbClr val="000000"/>
      </a:dk1>
      <a:lt1>
        <a:srgbClr val="00000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10101"/>
      </a:hlink>
      <a:folHlink>
        <a:srgbClr val="070103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utura Md B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utura Md BT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Arial"/>
            <a:cs typeface="Arial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593</Words>
  <Application>Microsoft Macintosh PowerPoint</Application>
  <PresentationFormat>On-screen Show (4:3)</PresentationFormat>
  <Paragraphs>96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2013-11-05T18:18:24Z</dcterms:created>
  <dcterms:modified xsi:type="dcterms:W3CDTF">2015-01-12T22:05:26Z</dcterms:modified>
</cp:coreProperties>
</file>