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1"/>
  </p:normalViewPr>
  <p:slideViewPr>
    <p:cSldViewPr snapToGrid="0" snapToObjects="1">
      <p:cViewPr varScale="1">
        <p:scale>
          <a:sx n="41" d="100"/>
          <a:sy n="41" d="100"/>
        </p:scale>
        <p:origin x="1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Title Text"/>
          <p:cNvSpPr txBox="1">
            <a:spLocks noGrp="1"/>
          </p:cNvSpPr>
          <p:nvPr>
            <p:ph type="title"/>
          </p:nvPr>
        </p:nvSpPr>
        <p:spPr>
          <a:xfrm>
            <a:off x="4119562" y="285750"/>
            <a:ext cx="16144876" cy="3018235"/>
          </a:xfrm>
          <a:prstGeom prst="rect">
            <a:avLst/>
          </a:prstGeom>
        </p:spPr>
        <p:txBody>
          <a:bodyPr/>
          <a:lstStyle>
            <a:lvl1pPr>
              <a:defRPr sz="9000" b="1" cap="none">
                <a:solidFill>
                  <a:srgbClr val="FFFFFF"/>
                </a:solidFill>
                <a:effectLst>
                  <a:outerShdw blurRad="50800" dist="25400" dir="5400000" rotWithShape="0">
                    <a:srgbClr val="000000"/>
                  </a:outerShdw>
                </a:effectLst>
                <a:latin typeface="Helvetica Neue"/>
                <a:ea typeface="Helvetica Neue"/>
                <a:cs typeface="Helvetica Neue"/>
                <a:sym typeface="Helvetica Neue"/>
              </a:defRPr>
            </a:lvl1pPr>
          </a:lstStyle>
          <a:p>
            <a:r>
              <a:t>Title Text</a:t>
            </a:r>
          </a:p>
        </p:txBody>
      </p:sp>
      <p:sp>
        <p:nvSpPr>
          <p:cNvPr id="26" name="Body Level One…"/>
          <p:cNvSpPr txBox="1">
            <a:spLocks noGrp="1"/>
          </p:cNvSpPr>
          <p:nvPr>
            <p:ph type="body" idx="1"/>
          </p:nvPr>
        </p:nvSpPr>
        <p:spPr>
          <a:xfrm>
            <a:off x="4119562" y="3393281"/>
            <a:ext cx="16144876" cy="8947548"/>
          </a:xfrm>
          <a:prstGeom prst="rect">
            <a:avLst/>
          </a:prstGeom>
        </p:spPr>
        <p:txBody>
          <a:bodyPr/>
          <a:lstStyle>
            <a:lvl1pPr marL="549835" indent="-549835">
              <a:lnSpc>
                <a:spcPct val="100000"/>
              </a:lnSpc>
              <a:spcBef>
                <a:spcPts val="5900"/>
              </a:spcBef>
              <a:buSzPct val="75000"/>
              <a:defRPr sz="4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vl2pPr marL="956235" indent="-549835">
              <a:lnSpc>
                <a:spcPct val="100000"/>
              </a:lnSpc>
              <a:spcBef>
                <a:spcPts val="5900"/>
              </a:spcBef>
              <a:buSzPct val="75000"/>
              <a:defRPr sz="4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2pPr>
            <a:lvl3pPr marL="1362635" indent="-549835">
              <a:lnSpc>
                <a:spcPct val="100000"/>
              </a:lnSpc>
              <a:spcBef>
                <a:spcPts val="5900"/>
              </a:spcBef>
              <a:buSzPct val="75000"/>
              <a:defRPr sz="4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3pPr>
            <a:lvl4pPr marL="1769035" indent="-549835">
              <a:lnSpc>
                <a:spcPct val="100000"/>
              </a:lnSpc>
              <a:spcBef>
                <a:spcPts val="5900"/>
              </a:spcBef>
              <a:buSzPct val="75000"/>
              <a:defRPr sz="4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4pPr>
            <a:lvl5pPr marL="2175435" indent="-549835">
              <a:lnSpc>
                <a:spcPct val="100000"/>
              </a:lnSpc>
              <a:spcBef>
                <a:spcPts val="5900"/>
              </a:spcBef>
              <a:buSzPct val="75000"/>
              <a:defRPr sz="46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11935814" y="13027124"/>
            <a:ext cx="494513" cy="502642"/>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slide" Target="../slides/slide9.xml"/><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a:hlinkClick r:id="rId5" action="ppaction://hlinksldjump"/>
          </p:cNvPr>
          <p:cNvSpPr/>
          <p:nvPr/>
        </p:nvSpPr>
        <p:spPr>
          <a:xfrm>
            <a:off x="23185169" y="-9427"/>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grpSp>
        <p:nvGrpSpPr>
          <p:cNvPr id="6" name="Group"/>
          <p:cNvGrpSpPr/>
          <p:nvPr/>
        </p:nvGrpSpPr>
        <p:grpSpPr>
          <a:xfrm>
            <a:off x="23206081" y="13213046"/>
            <a:ext cx="762001" cy="309017"/>
            <a:chOff x="0" y="0"/>
            <a:chExt cx="762000" cy="309015"/>
          </a:xfrm>
        </p:grpSpPr>
        <p:sp>
          <p:nvSpPr>
            <p:cNvPr id="3" name="Rectangle"/>
            <p:cNvSpPr/>
            <p:nvPr/>
          </p:nvSpPr>
          <p:spPr>
            <a:xfrm>
              <a:off x="0" y="0"/>
              <a:ext cx="762000" cy="309016"/>
            </a:xfrm>
            <a:prstGeom prst="rect">
              <a:avLst/>
            </a:prstGeom>
            <a:blipFill rotWithShape="1">
              <a:blip r:embed="rId6"/>
              <a:srcRect/>
              <a:stretch>
                <a:fillRect/>
              </a:stretch>
            </a:blip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4" name="Shape"/>
            <p:cNvSpPr/>
            <p:nvPr/>
          </p:nvSpPr>
          <p:spPr>
            <a:xfrm>
              <a:off x="265120" y="38628"/>
              <a:ext cx="231763" cy="23176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3"/>
                    <a:pt x="3626" y="21600"/>
                    <a:pt x="8100" y="21600"/>
                  </a:cubicBezTo>
                  <a:lnTo>
                    <a:pt x="10800" y="21600"/>
                  </a:lnTo>
                  <a:cubicBezTo>
                    <a:pt x="15273" y="21600"/>
                    <a:pt x="18900" y="17974"/>
                    <a:pt x="18900" y="13500"/>
                  </a:cubicBezTo>
                  <a:lnTo>
                    <a:pt x="18900" y="5400"/>
                  </a:lnTo>
                  <a:close/>
                </a:path>
              </a:pathLst>
            </a:custGeom>
            <a:solidFill>
              <a:srgbClr val="000000">
                <a:alpha val="40000"/>
              </a:srgbClr>
            </a:solid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5" name="Shape"/>
            <p:cNvSpPr/>
            <p:nvPr/>
          </p:nvSpPr>
          <p:spPr>
            <a:xfrm>
              <a:off x="0" y="0"/>
              <a:ext cx="762000" cy="309016"/>
            </a:xfrm>
            <a:custGeom>
              <a:avLst/>
              <a:gdLst/>
              <a:ahLst/>
              <a:cxnLst>
                <a:cxn ang="0">
                  <a:pos x="wd2" y="hd2"/>
                </a:cxn>
                <a:cxn ang="5400000">
                  <a:pos x="wd2" y="hd2"/>
                </a:cxn>
                <a:cxn ang="10800000">
                  <a:pos x="wd2" y="hd2"/>
                </a:cxn>
                <a:cxn ang="16200000">
                  <a:pos x="wd2" y="hd2"/>
                </a:cxn>
              </a:cxnLst>
              <a:rect l="0" t="0" r="r" b="b"/>
              <a:pathLst>
                <a:path w="21600" h="21600" extrusionOk="0">
                  <a:moveTo>
                    <a:pt x="14085" y="6750"/>
                  </a:moveTo>
                  <a:lnTo>
                    <a:pt x="13264" y="6750"/>
                  </a:lnTo>
                  <a:lnTo>
                    <a:pt x="13264" y="12825"/>
                  </a:lnTo>
                  <a:cubicBezTo>
                    <a:pt x="13264" y="16180"/>
                    <a:pt x="12161" y="18900"/>
                    <a:pt x="10800" y="18900"/>
                  </a:cubicBezTo>
                  <a:lnTo>
                    <a:pt x="9979" y="18900"/>
                  </a:lnTo>
                  <a:cubicBezTo>
                    <a:pt x="8618" y="18900"/>
                    <a:pt x="7515" y="16180"/>
                    <a:pt x="7515" y="12825"/>
                  </a:cubicBezTo>
                  <a:lnTo>
                    <a:pt x="7515" y="6750"/>
                  </a:lnTo>
                  <a:lnTo>
                    <a:pt x="9158" y="6750"/>
                  </a:lnTo>
                  <a:lnTo>
                    <a:pt x="9158" y="12825"/>
                  </a:lnTo>
                  <a:cubicBezTo>
                    <a:pt x="9158" y="13943"/>
                    <a:pt x="9525" y="14850"/>
                    <a:pt x="9979" y="14850"/>
                  </a:cubicBezTo>
                  <a:lnTo>
                    <a:pt x="10800" y="14850"/>
                  </a:lnTo>
                  <a:cubicBezTo>
                    <a:pt x="11254" y="14850"/>
                    <a:pt x="11621" y="13943"/>
                    <a:pt x="11621" y="12825"/>
                  </a:cubicBezTo>
                  <a:lnTo>
                    <a:pt x="11621" y="6750"/>
                  </a:lnTo>
                  <a:lnTo>
                    <a:pt x="10800" y="6750"/>
                  </a:lnTo>
                  <a:lnTo>
                    <a:pt x="12442" y="2700"/>
                  </a:lnTo>
                  <a:close/>
                  <a:moveTo>
                    <a:pt x="0" y="0"/>
                  </a:moveTo>
                  <a:lnTo>
                    <a:pt x="21600" y="0"/>
                  </a:lnTo>
                  <a:lnTo>
                    <a:pt x="21600" y="21600"/>
                  </a:lnTo>
                  <a:lnTo>
                    <a:pt x="0" y="21600"/>
                  </a:lnTo>
                  <a:close/>
                </a:path>
              </a:pathLst>
            </a:custGeom>
            <a:noFill/>
            <a:ln w="12700" cap="flat">
              <a:solidFill>
                <a:srgbClr val="808080"/>
              </a:solidFill>
              <a:prstDash val="solid"/>
              <a:round/>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grpSp>
      <p:sp>
        <p:nvSpPr>
          <p:cNvPr id="7" name="Rectangle">
            <a:hlinkClick r:id="" action="ppaction://hlinkshowjump?jump=lastslideviewed"/>
          </p:cNvPr>
          <p:cNvSpPr/>
          <p:nvPr/>
        </p:nvSpPr>
        <p:spPr>
          <a:xfrm>
            <a:off x="23094444" y="12973210"/>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8" name="RFY logo _no text.png" descr="RFY logo _no text.png"/>
          <p:cNvPicPr>
            <a:picLocks noChangeAspect="1"/>
          </p:cNvPicPr>
          <p:nvPr/>
        </p:nvPicPr>
        <p:blipFill>
          <a:blip r:embed="rId7">
            <a:extLst/>
          </a:blip>
          <a:stretch>
            <a:fillRect/>
          </a:stretch>
        </p:blipFill>
        <p:spPr>
          <a:xfrm>
            <a:off x="23323439" y="224831"/>
            <a:ext cx="375033" cy="574175"/>
          </a:xfrm>
          <a:prstGeom prst="rect">
            <a:avLst/>
          </a:prstGeom>
          <a:ln w="12700">
            <a:miter lim="400000"/>
          </a:ln>
        </p:spPr>
      </p:pic>
      <p:sp>
        <p:nvSpPr>
          <p:cNvPr id="9"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Title Text</a:t>
            </a:r>
          </a:p>
        </p:txBody>
      </p:sp>
      <p:sp>
        <p:nvSpPr>
          <p:cNvPr id="10"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1pPr>
      <a:lvl2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2pPr>
      <a:lvl3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3pPr>
      <a:lvl4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4pPr>
      <a:lvl5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5pPr>
      <a:lvl6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6pPr>
      <a:lvl7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7pPr>
      <a:lvl8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8pPr>
      <a:lvl9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9pPr>
    </p:titleStyle>
    <p:bodyStyle>
      <a:lvl1pPr marL="7244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1pPr>
      <a:lvl2pPr marL="12451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2pPr>
      <a:lvl3pPr marL="17658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3pPr>
      <a:lvl4pPr marL="22865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4pPr>
      <a:lvl5pPr marL="28072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5pPr>
      <a:lvl6pPr marL="33279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6pPr>
      <a:lvl7pPr marL="38486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7pPr>
      <a:lvl8pPr marL="43693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8pPr>
      <a:lvl9pPr marL="48900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slide" Target="slide5.xml"/><Relationship Id="rId3" Type="http://schemas.openxmlformats.org/officeDocument/2006/relationships/slide" Target="slide8.xml"/><Relationship Id="rId4" Type="http://schemas.openxmlformats.org/officeDocument/2006/relationships/slide" Target="slide7.xml"/><Relationship Id="rId5" Type="http://schemas.openxmlformats.org/officeDocument/2006/relationships/slide" Target="slide9.xml"/><Relationship Id="rId6" Type="http://schemas.openxmlformats.org/officeDocument/2006/relationships/slide" Target="slide6.xml"/><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p:cNvSpPr txBox="1"/>
          <p:nvPr/>
        </p:nvSpPr>
        <p:spPr>
          <a:xfrm>
            <a:off x="8526434" y="1052830"/>
            <a:ext cx="6739661" cy="782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4900" b="1">
                <a:solidFill>
                  <a:srgbClr val="000000"/>
                </a:solidFill>
                <a:latin typeface="Arial"/>
                <a:ea typeface="Arial"/>
                <a:cs typeface="Arial"/>
                <a:sym typeface="Arial"/>
              </a:defRPr>
            </a:lvl1pPr>
          </a:lstStyle>
          <a:p>
            <a:r>
              <a:t>ATTENTION GETTER</a:t>
            </a:r>
          </a:p>
        </p:txBody>
      </p:sp>
      <p:sp>
        <p:nvSpPr>
          <p:cNvPr id="37" name="Rectangle 1"/>
          <p:cNvSpPr txBox="1"/>
          <p:nvPr/>
        </p:nvSpPr>
        <p:spPr>
          <a:xfrm>
            <a:off x="6621440" y="6078434"/>
            <a:ext cx="10549650" cy="2108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3500" b="1">
                <a:solidFill>
                  <a:srgbClr val="000000"/>
                </a:solidFill>
                <a:latin typeface="Arial"/>
                <a:ea typeface="Arial"/>
                <a:cs typeface="Arial"/>
                <a:sym typeface="Arial"/>
              </a:defRPr>
            </a:lvl1pPr>
          </a:lstStyle>
          <a:p>
            <a:r>
              <a:t>Create your own attention-getter slide to start today’s lesson.  This slide may include music, a story, an object lesson, a "Surrendering the One-up" activity, a group poll, or a brief movie clip.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7.jpeg" descr="image7.jpeg"/>
          <p:cNvPicPr>
            <a:picLocks noChangeAspect="1"/>
          </p:cNvPicPr>
          <p:nvPr/>
        </p:nvPicPr>
        <p:blipFill>
          <a:blip r:embed="rId2">
            <a:extLst/>
          </a:blip>
          <a:stretch>
            <a:fillRect/>
          </a:stretch>
        </p:blipFill>
        <p:spPr>
          <a:xfrm>
            <a:off x="-134754" y="-1359835"/>
            <a:ext cx="24653508" cy="16435670"/>
          </a:xfrm>
          <a:prstGeom prst="rect">
            <a:avLst/>
          </a:prstGeom>
          <a:ln w="12700">
            <a:miter lim="400000"/>
          </a:ln>
          <a:effectLst>
            <a:outerShdw blurRad="584200" dist="279400" dir="2700000" rotWithShape="0">
              <a:srgbClr val="333333">
                <a:alpha val="64999"/>
              </a:srgbClr>
            </a:outerShdw>
          </a:effectLst>
        </p:spPr>
      </p:pic>
      <p:sp>
        <p:nvSpPr>
          <p:cNvPr id="40" name="Rectangle 5"/>
          <p:cNvSpPr txBox="1"/>
          <p:nvPr/>
        </p:nvSpPr>
        <p:spPr>
          <a:xfrm>
            <a:off x="3745794" y="1119458"/>
            <a:ext cx="16892412" cy="29293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0000" b="1">
                <a:solidFill>
                  <a:srgbClr val="000000"/>
                </a:solidFill>
                <a:latin typeface="Arial"/>
                <a:ea typeface="Arial"/>
                <a:cs typeface="Arial"/>
                <a:sym typeface="Arial"/>
              </a:defRPr>
            </a:lvl1pPr>
          </a:lstStyle>
          <a:p>
            <a:r>
              <a:t>RESILIENCE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
          <p:cNvSpPr txBox="1"/>
          <p:nvPr/>
        </p:nvSpPr>
        <p:spPr>
          <a:xfrm>
            <a:off x="3745794" y="1352657"/>
            <a:ext cx="16892412" cy="122660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8000" b="1">
                <a:solidFill>
                  <a:srgbClr val="000000"/>
                </a:solidFill>
                <a:latin typeface="Arial"/>
                <a:ea typeface="Arial"/>
                <a:cs typeface="Arial"/>
                <a:sym typeface="Arial"/>
              </a:defRPr>
            </a:lvl1pPr>
          </a:lstStyle>
          <a:p>
            <a:r>
              <a:t>THE 4 SOURCES OF RESILIENCE</a:t>
            </a:r>
          </a:p>
        </p:txBody>
      </p:sp>
      <p:sp>
        <p:nvSpPr>
          <p:cNvPr id="43" name="Rectangle 5"/>
          <p:cNvSpPr txBox="1"/>
          <p:nvPr/>
        </p:nvSpPr>
        <p:spPr>
          <a:xfrm>
            <a:off x="5523794" y="4011533"/>
            <a:ext cx="16892412" cy="10783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7000" b="1">
                <a:solidFill>
                  <a:srgbClr val="000000"/>
                </a:solidFill>
                <a:latin typeface="Arial"/>
                <a:ea typeface="Arial"/>
                <a:cs typeface="Arial"/>
                <a:sym typeface="Arial"/>
              </a:defRPr>
            </a:lvl1pPr>
          </a:lstStyle>
          <a:p>
            <a:r>
              <a:t>RELATIONAL RESILIENCE</a:t>
            </a:r>
          </a:p>
        </p:txBody>
      </p:sp>
      <p:sp>
        <p:nvSpPr>
          <p:cNvPr id="44" name="Rectangle 5"/>
          <p:cNvSpPr txBox="1"/>
          <p:nvPr/>
        </p:nvSpPr>
        <p:spPr>
          <a:xfrm>
            <a:off x="5523794" y="5504414"/>
            <a:ext cx="16892412" cy="10783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7000" b="1">
                <a:solidFill>
                  <a:srgbClr val="000000"/>
                </a:solidFill>
                <a:latin typeface="Arial"/>
                <a:ea typeface="Arial"/>
                <a:cs typeface="Arial"/>
                <a:sym typeface="Arial"/>
              </a:defRPr>
            </a:lvl1pPr>
          </a:lstStyle>
          <a:p>
            <a:r>
              <a:t>STREET RESILIENCE</a:t>
            </a:r>
          </a:p>
        </p:txBody>
      </p:sp>
      <p:sp>
        <p:nvSpPr>
          <p:cNvPr id="45" name="Rectangle 5"/>
          <p:cNvSpPr txBox="1"/>
          <p:nvPr/>
        </p:nvSpPr>
        <p:spPr>
          <a:xfrm>
            <a:off x="5523794" y="7028414"/>
            <a:ext cx="16892412" cy="10783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7000" b="1">
                <a:solidFill>
                  <a:srgbClr val="000000"/>
                </a:solidFill>
                <a:latin typeface="Arial"/>
                <a:ea typeface="Arial"/>
                <a:cs typeface="Arial"/>
                <a:sym typeface="Arial"/>
              </a:defRPr>
            </a:lvl1pPr>
          </a:lstStyle>
          <a:p>
            <a:r>
              <a:t>RESOURCE RESILIENCE</a:t>
            </a:r>
          </a:p>
        </p:txBody>
      </p:sp>
      <p:sp>
        <p:nvSpPr>
          <p:cNvPr id="46" name="Rectangle 5"/>
          <p:cNvSpPr txBox="1"/>
          <p:nvPr/>
        </p:nvSpPr>
        <p:spPr>
          <a:xfrm>
            <a:off x="5536494" y="8552414"/>
            <a:ext cx="16892412" cy="10783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7000" b="1">
                <a:solidFill>
                  <a:srgbClr val="000000"/>
                </a:solidFill>
                <a:latin typeface="Arial"/>
                <a:ea typeface="Arial"/>
                <a:cs typeface="Arial"/>
                <a:sym typeface="Arial"/>
              </a:defRPr>
            </a:lvl1pPr>
          </a:lstStyle>
          <a:p>
            <a:r>
              <a:t>ROCK BOTTOM RESILIENCE</a:t>
            </a:r>
          </a:p>
        </p:txBody>
      </p:sp>
      <p:grpSp>
        <p:nvGrpSpPr>
          <p:cNvPr id="49" name="Relational_poster.png"/>
          <p:cNvGrpSpPr/>
          <p:nvPr/>
        </p:nvGrpSpPr>
        <p:grpSpPr>
          <a:xfrm>
            <a:off x="431283" y="2783573"/>
            <a:ext cx="4821337" cy="3873022"/>
            <a:chOff x="0" y="0"/>
            <a:chExt cx="4821335" cy="3873020"/>
          </a:xfrm>
        </p:grpSpPr>
        <p:pic>
          <p:nvPicPr>
            <p:cNvPr id="48" name="Relational_poster.png" descr="Relational_poster.png"/>
            <p:cNvPicPr>
              <a:picLocks noChangeAspect="1"/>
            </p:cNvPicPr>
            <p:nvPr/>
          </p:nvPicPr>
          <p:blipFill>
            <a:blip r:embed="rId2">
              <a:extLst/>
            </a:blip>
            <a:stretch>
              <a:fillRect/>
            </a:stretch>
          </p:blipFill>
          <p:spPr>
            <a:xfrm>
              <a:off x="127000" y="76200"/>
              <a:ext cx="4567336" cy="3530121"/>
            </a:xfrm>
            <a:prstGeom prst="rect">
              <a:avLst/>
            </a:prstGeom>
            <a:ln>
              <a:noFill/>
            </a:ln>
            <a:effectLst/>
          </p:spPr>
        </p:pic>
        <p:pic>
          <p:nvPicPr>
            <p:cNvPr id="47" name="Relational_poster.png" descr="Relational_poster.png"/>
            <p:cNvPicPr>
              <a:picLocks/>
            </p:cNvPicPr>
            <p:nvPr/>
          </p:nvPicPr>
          <p:blipFill>
            <a:blip r:embed="rId3">
              <a:extLst/>
            </a:blip>
            <a:stretch>
              <a:fillRect/>
            </a:stretch>
          </p:blipFill>
          <p:spPr>
            <a:xfrm>
              <a:off x="0" y="0"/>
              <a:ext cx="4821336" cy="3873021"/>
            </a:xfrm>
            <a:prstGeom prst="rect">
              <a:avLst/>
            </a:prstGeom>
            <a:effectLst/>
          </p:spPr>
        </p:pic>
      </p:grpSp>
      <p:grpSp>
        <p:nvGrpSpPr>
          <p:cNvPr id="52" name="street_poster.png"/>
          <p:cNvGrpSpPr/>
          <p:nvPr/>
        </p:nvGrpSpPr>
        <p:grpSpPr>
          <a:xfrm>
            <a:off x="18781033" y="2761530"/>
            <a:ext cx="4767577" cy="3726608"/>
            <a:chOff x="0" y="0"/>
            <a:chExt cx="4767576" cy="3726607"/>
          </a:xfrm>
        </p:grpSpPr>
        <p:pic>
          <p:nvPicPr>
            <p:cNvPr id="51" name="street_poster.png" descr="street_poster.png"/>
            <p:cNvPicPr>
              <a:picLocks noChangeAspect="1"/>
            </p:cNvPicPr>
            <p:nvPr/>
          </p:nvPicPr>
          <p:blipFill>
            <a:blip r:embed="rId4">
              <a:extLst/>
            </a:blip>
            <a:srcRect t="1848"/>
            <a:stretch>
              <a:fillRect/>
            </a:stretch>
          </p:blipFill>
          <p:spPr>
            <a:xfrm>
              <a:off x="127000" y="76199"/>
              <a:ext cx="4513577" cy="3383709"/>
            </a:xfrm>
            <a:prstGeom prst="rect">
              <a:avLst/>
            </a:prstGeom>
            <a:ln>
              <a:noFill/>
            </a:ln>
            <a:effectLst/>
          </p:spPr>
        </p:pic>
        <p:pic>
          <p:nvPicPr>
            <p:cNvPr id="50" name="street_poster.png" descr="street_poster.png"/>
            <p:cNvPicPr>
              <a:picLocks/>
            </p:cNvPicPr>
            <p:nvPr/>
          </p:nvPicPr>
          <p:blipFill>
            <a:blip r:embed="rId5">
              <a:extLst/>
            </a:blip>
            <a:stretch>
              <a:fillRect/>
            </a:stretch>
          </p:blipFill>
          <p:spPr>
            <a:xfrm>
              <a:off x="-1" y="0"/>
              <a:ext cx="4767577" cy="3726608"/>
            </a:xfrm>
            <a:prstGeom prst="rect">
              <a:avLst/>
            </a:prstGeom>
            <a:effectLst/>
          </p:spPr>
        </p:pic>
      </p:grpSp>
      <p:grpSp>
        <p:nvGrpSpPr>
          <p:cNvPr id="55" name="Resource_poster.png"/>
          <p:cNvGrpSpPr/>
          <p:nvPr/>
        </p:nvGrpSpPr>
        <p:grpSpPr>
          <a:xfrm>
            <a:off x="435356" y="6858000"/>
            <a:ext cx="4813192" cy="3862590"/>
            <a:chOff x="0" y="0"/>
            <a:chExt cx="4813190" cy="3862589"/>
          </a:xfrm>
        </p:grpSpPr>
        <p:pic>
          <p:nvPicPr>
            <p:cNvPr id="54" name="Resource_poster.png" descr="Resource_poster.png"/>
            <p:cNvPicPr>
              <a:picLocks noChangeAspect="1"/>
            </p:cNvPicPr>
            <p:nvPr/>
          </p:nvPicPr>
          <p:blipFill>
            <a:blip r:embed="rId6">
              <a:extLst/>
            </a:blip>
            <a:stretch>
              <a:fillRect/>
            </a:stretch>
          </p:blipFill>
          <p:spPr>
            <a:xfrm>
              <a:off x="127000" y="76200"/>
              <a:ext cx="4559191" cy="3519690"/>
            </a:xfrm>
            <a:prstGeom prst="rect">
              <a:avLst/>
            </a:prstGeom>
            <a:ln>
              <a:noFill/>
            </a:ln>
            <a:effectLst/>
          </p:spPr>
        </p:pic>
        <p:pic>
          <p:nvPicPr>
            <p:cNvPr id="53" name="Resource_poster.png" descr="Resource_poster.png"/>
            <p:cNvPicPr>
              <a:picLocks/>
            </p:cNvPicPr>
            <p:nvPr/>
          </p:nvPicPr>
          <p:blipFill>
            <a:blip r:embed="rId7">
              <a:extLst/>
            </a:blip>
            <a:stretch>
              <a:fillRect/>
            </a:stretch>
          </p:blipFill>
          <p:spPr>
            <a:xfrm>
              <a:off x="0" y="0"/>
              <a:ext cx="4813191" cy="3862590"/>
            </a:xfrm>
            <a:prstGeom prst="rect">
              <a:avLst/>
            </a:prstGeom>
            <a:effectLst/>
          </p:spPr>
        </p:pic>
      </p:grpSp>
      <p:grpSp>
        <p:nvGrpSpPr>
          <p:cNvPr id="58" name="rockbottom_poster.png"/>
          <p:cNvGrpSpPr/>
          <p:nvPr/>
        </p:nvGrpSpPr>
        <p:grpSpPr>
          <a:xfrm>
            <a:off x="18699481" y="6808726"/>
            <a:ext cx="4930681" cy="3961138"/>
            <a:chOff x="0" y="0"/>
            <a:chExt cx="4930680" cy="3961136"/>
          </a:xfrm>
        </p:grpSpPr>
        <p:pic>
          <p:nvPicPr>
            <p:cNvPr id="57" name="rockbottom_poster.png" descr="rockbottom_poster.png"/>
            <p:cNvPicPr>
              <a:picLocks noChangeAspect="1"/>
            </p:cNvPicPr>
            <p:nvPr/>
          </p:nvPicPr>
          <p:blipFill>
            <a:blip r:embed="rId8">
              <a:extLst/>
            </a:blip>
            <a:stretch>
              <a:fillRect/>
            </a:stretch>
          </p:blipFill>
          <p:spPr>
            <a:xfrm>
              <a:off x="127000" y="76200"/>
              <a:ext cx="4676681" cy="3618237"/>
            </a:xfrm>
            <a:prstGeom prst="rect">
              <a:avLst/>
            </a:prstGeom>
            <a:ln>
              <a:noFill/>
            </a:ln>
            <a:effectLst/>
          </p:spPr>
        </p:pic>
        <p:pic>
          <p:nvPicPr>
            <p:cNvPr id="56" name="rockbottom_poster.png" descr="rockbottom_poster.png"/>
            <p:cNvPicPr>
              <a:picLocks/>
            </p:cNvPicPr>
            <p:nvPr/>
          </p:nvPicPr>
          <p:blipFill>
            <a:blip r:embed="rId9">
              <a:extLst/>
            </a:blip>
            <a:stretch>
              <a:fillRect/>
            </a:stretch>
          </p:blipFill>
          <p:spPr>
            <a:xfrm>
              <a:off x="0" y="0"/>
              <a:ext cx="4930681" cy="3961137"/>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3"/>
                                        </p:tgtEl>
                                        <p:attrNameLst>
                                          <p:attrName>style.visibility</p:attrName>
                                        </p:attrNameLst>
                                      </p:cBhvr>
                                      <p:to>
                                        <p:strVal val="visible"/>
                                      </p:to>
                                    </p:set>
                                    <p:animEffect transition="in" filter="wipe(left)">
                                      <p:cBhvr>
                                        <p:cTn id="12" dur="1000"/>
                                        <p:tgtEl>
                                          <p:spTgt spid="43"/>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49"/>
                                        </p:tgtEl>
                                        <p:attrNameLst>
                                          <p:attrName>style.visibility</p:attrName>
                                        </p:attrNameLst>
                                      </p:cBhvr>
                                      <p:to>
                                        <p:strVal val="visible"/>
                                      </p:to>
                                    </p:set>
                                    <p:animEffect transition="in" filter="dissolve">
                                      <p:cBhvr>
                                        <p:cTn id="16" dur="1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44"/>
                                        </p:tgtEl>
                                        <p:attrNameLst>
                                          <p:attrName>style.visibility</p:attrName>
                                        </p:attrNameLst>
                                      </p:cBhvr>
                                      <p:to>
                                        <p:strVal val="visible"/>
                                      </p:to>
                                    </p:set>
                                    <p:animEffect transition="in" filter="wipe(left)">
                                      <p:cBhvr>
                                        <p:cTn id="21" dur="1000"/>
                                        <p:tgtEl>
                                          <p:spTgt spid="44"/>
                                        </p:tgtEl>
                                      </p:cBhvr>
                                    </p:animEffect>
                                  </p:childTnLst>
                                </p:cTn>
                              </p:par>
                            </p:childTnLst>
                          </p:cTn>
                        </p:par>
                        <p:par>
                          <p:cTn id="22" fill="hold">
                            <p:stCondLst>
                              <p:cond delay="1000"/>
                            </p:stCondLst>
                            <p:childTnLst>
                              <p:par>
                                <p:cTn id="23" presetID="9" presetClass="entr" fill="hold" grpId="5" nodeType="afterEffect">
                                  <p:stCondLst>
                                    <p:cond delay="0"/>
                                  </p:stCondLst>
                                  <p:iterate>
                                    <p:tmAbs val="0"/>
                                  </p:iterate>
                                  <p:childTnLst>
                                    <p:set>
                                      <p:cBhvr>
                                        <p:cTn id="24" fill="hold"/>
                                        <p:tgtEl>
                                          <p:spTgt spid="52"/>
                                        </p:tgtEl>
                                        <p:attrNameLst>
                                          <p:attrName>style.visibility</p:attrName>
                                        </p:attrNameLst>
                                      </p:cBhvr>
                                      <p:to>
                                        <p:strVal val="visible"/>
                                      </p:to>
                                    </p:set>
                                    <p:animEffect transition="in" filter="dissolve">
                                      <p:cBhvr>
                                        <p:cTn id="25" dur="1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6" nodeType="clickEffect">
                                  <p:stCondLst>
                                    <p:cond delay="0"/>
                                  </p:stCondLst>
                                  <p:iterate>
                                    <p:tmAbs val="0"/>
                                  </p:iterate>
                                  <p:childTnLst>
                                    <p:set>
                                      <p:cBhvr>
                                        <p:cTn id="29" fill="hold"/>
                                        <p:tgtEl>
                                          <p:spTgt spid="45"/>
                                        </p:tgtEl>
                                        <p:attrNameLst>
                                          <p:attrName>style.visibility</p:attrName>
                                        </p:attrNameLst>
                                      </p:cBhvr>
                                      <p:to>
                                        <p:strVal val="visible"/>
                                      </p:to>
                                    </p:set>
                                    <p:animEffect transition="in" filter="wipe(left)">
                                      <p:cBhvr>
                                        <p:cTn id="30" dur="1000"/>
                                        <p:tgtEl>
                                          <p:spTgt spid="45"/>
                                        </p:tgtEl>
                                      </p:cBhvr>
                                    </p:animEffect>
                                  </p:childTnLst>
                                </p:cTn>
                              </p:par>
                            </p:childTnLst>
                          </p:cTn>
                        </p:par>
                        <p:par>
                          <p:cTn id="31" fill="hold">
                            <p:stCondLst>
                              <p:cond delay="1000"/>
                            </p:stCondLst>
                            <p:childTnLst>
                              <p:par>
                                <p:cTn id="32" presetID="9" presetClass="entr" fill="hold" grpId="7" nodeType="afterEffect">
                                  <p:stCondLst>
                                    <p:cond delay="0"/>
                                  </p:stCondLst>
                                  <p:iterate>
                                    <p:tmAbs val="0"/>
                                  </p:iterate>
                                  <p:childTnLst>
                                    <p:set>
                                      <p:cBhvr>
                                        <p:cTn id="33" fill="hold"/>
                                        <p:tgtEl>
                                          <p:spTgt spid="55"/>
                                        </p:tgtEl>
                                        <p:attrNameLst>
                                          <p:attrName>style.visibility</p:attrName>
                                        </p:attrNameLst>
                                      </p:cBhvr>
                                      <p:to>
                                        <p:strVal val="visible"/>
                                      </p:to>
                                    </p:set>
                                    <p:animEffect transition="in" filter="dissolve">
                                      <p:cBhvr>
                                        <p:cTn id="34" dur="10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8" nodeType="clickEffect">
                                  <p:stCondLst>
                                    <p:cond delay="0"/>
                                  </p:stCondLst>
                                  <p:iterate>
                                    <p:tmAbs val="0"/>
                                  </p:iterate>
                                  <p:childTnLst>
                                    <p:set>
                                      <p:cBhvr>
                                        <p:cTn id="38" fill="hold"/>
                                        <p:tgtEl>
                                          <p:spTgt spid="46"/>
                                        </p:tgtEl>
                                        <p:attrNameLst>
                                          <p:attrName>style.visibility</p:attrName>
                                        </p:attrNameLst>
                                      </p:cBhvr>
                                      <p:to>
                                        <p:strVal val="visible"/>
                                      </p:to>
                                    </p:set>
                                    <p:animEffect transition="in" filter="wipe(left)">
                                      <p:cBhvr>
                                        <p:cTn id="39" dur="1000"/>
                                        <p:tgtEl>
                                          <p:spTgt spid="46"/>
                                        </p:tgtEl>
                                      </p:cBhvr>
                                    </p:animEffect>
                                  </p:childTnLst>
                                </p:cTn>
                              </p:par>
                            </p:childTnLst>
                          </p:cTn>
                        </p:par>
                        <p:par>
                          <p:cTn id="40" fill="hold">
                            <p:stCondLst>
                              <p:cond delay="1000"/>
                            </p:stCondLst>
                            <p:childTnLst>
                              <p:par>
                                <p:cTn id="41" presetID="9" presetClass="entr" fill="hold" grpId="9" nodeType="afterEffect">
                                  <p:stCondLst>
                                    <p:cond delay="0"/>
                                  </p:stCondLst>
                                  <p:iterate>
                                    <p:tmAbs val="0"/>
                                  </p:iterate>
                                  <p:childTnLst>
                                    <p:set>
                                      <p:cBhvr>
                                        <p:cTn id="42" fill="hold"/>
                                        <p:tgtEl>
                                          <p:spTgt spid="58"/>
                                        </p:tgtEl>
                                        <p:attrNameLst>
                                          <p:attrName>style.visibility</p:attrName>
                                        </p:attrNameLst>
                                      </p:cBhvr>
                                      <p:to>
                                        <p:strVal val="visible"/>
                                      </p:to>
                                    </p:set>
                                    <p:animEffect transition="in" filter="dissolve">
                                      <p:cBhvr>
                                        <p:cTn id="43"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1" animBg="1" advAuto="0"/>
      <p:bldP spid="43" grpId="2" animBg="1" advAuto="0"/>
      <p:bldP spid="44" grpId="4" animBg="1" advAuto="0"/>
      <p:bldP spid="45" grpId="6" animBg="1" advAuto="0"/>
      <p:bldP spid="46" grpId="8" animBg="1" advAuto="0"/>
      <p:bldP spid="49" grpId="3" animBg="1" advAuto="0"/>
      <p:bldP spid="52" grpId="5" animBg="1" advAuto="0"/>
      <p:bldP spid="55" grpId="7" animBg="1" advAuto="0"/>
      <p:bldP spid="58" grpId="9"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29"/>
          <p:cNvSpPr txBox="1"/>
          <p:nvPr/>
        </p:nvSpPr>
        <p:spPr>
          <a:xfrm>
            <a:off x="9151925" y="9486461"/>
            <a:ext cx="608014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spcBef>
                <a:spcPts val="1200"/>
              </a:spcBef>
              <a:defRPr sz="3000" b="1" u="sng">
                <a:solidFill>
                  <a:srgbClr val="010101"/>
                </a:solidFill>
                <a:uFill>
                  <a:solidFill>
                    <a:srgbClr val="010101"/>
                  </a:solidFill>
                </a:uFill>
                <a:latin typeface="Arial"/>
                <a:ea typeface="Arial"/>
                <a:cs typeface="Arial"/>
                <a:sym typeface="Arial"/>
                <a:hlinkClick r:id="rId2" action="ppaction://hlinksldjump"/>
              </a:defRPr>
            </a:lvl1pPr>
          </a:lstStyle>
          <a:p>
            <a:pPr>
              <a:defRPr u="none">
                <a:solidFill>
                  <a:srgbClr val="000000"/>
                </a:solidFill>
                <a:uFillTx/>
              </a:defRPr>
            </a:pPr>
            <a:r>
              <a:rPr u="sng">
                <a:solidFill>
                  <a:srgbClr val="010101"/>
                </a:solidFill>
                <a:uFill>
                  <a:solidFill>
                    <a:srgbClr val="010101"/>
                  </a:solidFill>
                </a:uFill>
                <a:hlinkClick r:id="rId3" action="ppaction://hlinksldjump"/>
              </a:rPr>
              <a:t>Animated Metaphor Walkthrough</a:t>
            </a:r>
          </a:p>
        </p:txBody>
      </p:sp>
      <p:grpSp>
        <p:nvGrpSpPr>
          <p:cNvPr id="63" name="Group">
            <a:hlinkClick r:id="rId4" action="ppaction://hlinksldjump"/>
          </p:cNvPr>
          <p:cNvGrpSpPr/>
          <p:nvPr/>
        </p:nvGrpSpPr>
        <p:grpSpPr>
          <a:xfrm>
            <a:off x="6648656" y="11840205"/>
            <a:ext cx="3498724" cy="1471678"/>
            <a:chOff x="0" y="0"/>
            <a:chExt cx="3498723" cy="1471677"/>
          </a:xfrm>
        </p:grpSpPr>
        <p:sp>
          <p:nvSpPr>
            <p:cNvPr id="61" name="TextBox 9"/>
            <p:cNvSpPr txBox="1"/>
            <p:nvPr/>
          </p:nvSpPr>
          <p:spPr>
            <a:xfrm>
              <a:off x="-1" y="960901"/>
              <a:ext cx="3498725"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5" action="ppaction://hlinksldjump"/>
                </a:defRPr>
              </a:lvl1pPr>
            </a:lstStyle>
            <a:p>
              <a:pPr>
                <a:defRPr u="none">
                  <a:solidFill>
                    <a:srgbClr val="000000"/>
                  </a:solidFill>
                  <a:uFillTx/>
                </a:defRPr>
              </a:pPr>
              <a:r>
                <a:rPr u="sng">
                  <a:solidFill>
                    <a:srgbClr val="010101"/>
                  </a:solidFill>
                  <a:uFill>
                    <a:solidFill>
                      <a:srgbClr val="010101"/>
                    </a:solidFill>
                  </a:uFill>
                  <a:hlinkClick r:id="rId6" action="ppaction://hlinksldjump"/>
                </a:rPr>
                <a:t>Learning Activities</a:t>
              </a:r>
            </a:p>
          </p:txBody>
        </p:sp>
        <p:pic>
          <p:nvPicPr>
            <p:cNvPr id="62" name="Picture 17" descr="Picture 17"/>
            <p:cNvPicPr>
              <a:picLocks noChangeAspect="1"/>
            </p:cNvPicPr>
            <p:nvPr/>
          </p:nvPicPr>
          <p:blipFill>
            <a:blip r:embed="rId7">
              <a:extLst/>
            </a:blip>
            <a:stretch>
              <a:fillRect/>
            </a:stretch>
          </p:blipFill>
          <p:spPr>
            <a:xfrm>
              <a:off x="1277968" y="0"/>
              <a:ext cx="914401" cy="908304"/>
            </a:xfrm>
            <a:prstGeom prst="rect">
              <a:avLst/>
            </a:prstGeom>
            <a:ln w="12700" cap="flat">
              <a:noFill/>
              <a:miter lim="400000"/>
            </a:ln>
            <a:effectLst>
              <a:outerShdw blurRad="292100" dist="139700" dir="2700000" rotWithShape="0">
                <a:srgbClr val="333333">
                  <a:alpha val="64999"/>
                </a:srgbClr>
              </a:outerShdw>
            </a:effectLst>
          </p:spPr>
        </p:pic>
      </p:grpSp>
      <p:grpSp>
        <p:nvGrpSpPr>
          <p:cNvPr id="66" name="Group">
            <a:hlinkClick r:id="rId3" action="ppaction://hlinksldjump"/>
          </p:cNvPr>
          <p:cNvGrpSpPr/>
          <p:nvPr/>
        </p:nvGrpSpPr>
        <p:grpSpPr>
          <a:xfrm>
            <a:off x="11422760" y="11840205"/>
            <a:ext cx="2919597" cy="1484343"/>
            <a:chOff x="0" y="0"/>
            <a:chExt cx="2919596" cy="1484342"/>
          </a:xfrm>
        </p:grpSpPr>
        <p:sp>
          <p:nvSpPr>
            <p:cNvPr id="64" name="TextBox 8"/>
            <p:cNvSpPr txBox="1"/>
            <p:nvPr/>
          </p:nvSpPr>
          <p:spPr>
            <a:xfrm>
              <a:off x="0" y="973566"/>
              <a:ext cx="2919597"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5" action="ppaction://hlinksldjump"/>
                </a:defRPr>
              </a:lvl1pPr>
            </a:lstStyle>
            <a:p>
              <a:pPr>
                <a:defRPr u="none">
                  <a:solidFill>
                    <a:srgbClr val="000000"/>
                  </a:solidFill>
                  <a:uFillTx/>
                </a:defRPr>
              </a:pPr>
              <a:r>
                <a:rPr u="sng">
                  <a:solidFill>
                    <a:srgbClr val="010101"/>
                  </a:solidFill>
                  <a:uFill>
                    <a:solidFill>
                      <a:srgbClr val="010101"/>
                    </a:solidFill>
                  </a:uFill>
                  <a:hlinkClick r:id="rId6" action="ppaction://hlinksldjump"/>
                </a:rPr>
                <a:t>Journal Prompt</a:t>
              </a:r>
            </a:p>
          </p:txBody>
        </p:sp>
        <p:pic>
          <p:nvPicPr>
            <p:cNvPr id="65" name="Picture 16" descr="Picture 16"/>
            <p:cNvPicPr>
              <a:picLocks noChangeAspect="1"/>
            </p:cNvPicPr>
            <p:nvPr/>
          </p:nvPicPr>
          <p:blipFill>
            <a:blip r:embed="rId8">
              <a:extLst/>
            </a:blip>
            <a:stretch>
              <a:fillRect/>
            </a:stretch>
          </p:blipFill>
          <p:spPr>
            <a:xfrm>
              <a:off x="997840" y="0"/>
              <a:ext cx="914401" cy="914400"/>
            </a:xfrm>
            <a:prstGeom prst="rect">
              <a:avLst/>
            </a:prstGeom>
            <a:ln w="12700" cap="flat">
              <a:noFill/>
              <a:miter lim="400000"/>
            </a:ln>
            <a:effectLst>
              <a:outerShdw blurRad="292100" dist="139700" dir="2700000" rotWithShape="0">
                <a:srgbClr val="333333">
                  <a:alpha val="64999"/>
                </a:srgbClr>
              </a:outerShdw>
            </a:effectLst>
          </p:spPr>
        </p:pic>
      </p:grpSp>
      <p:grpSp>
        <p:nvGrpSpPr>
          <p:cNvPr id="69" name="Group">
            <a:hlinkClick r:id="rId5" action="ppaction://hlinksldjump"/>
          </p:cNvPr>
          <p:cNvGrpSpPr/>
          <p:nvPr/>
        </p:nvGrpSpPr>
        <p:grpSpPr>
          <a:xfrm>
            <a:off x="15861566" y="11840205"/>
            <a:ext cx="1898165" cy="1458901"/>
            <a:chOff x="0" y="0"/>
            <a:chExt cx="1898163" cy="1458900"/>
          </a:xfrm>
        </p:grpSpPr>
        <p:pic>
          <p:nvPicPr>
            <p:cNvPr id="67" name="Picture 30" descr="Picture 30"/>
            <p:cNvPicPr>
              <a:picLocks noChangeAspect="1"/>
            </p:cNvPicPr>
            <p:nvPr/>
          </p:nvPicPr>
          <p:blipFill>
            <a:blip r:embed="rId9">
              <a:extLst/>
            </a:blip>
            <a:stretch>
              <a:fillRect/>
            </a:stretch>
          </p:blipFill>
          <p:spPr>
            <a:xfrm>
              <a:off x="470633" y="0"/>
              <a:ext cx="914401" cy="914400"/>
            </a:xfrm>
            <a:prstGeom prst="rect">
              <a:avLst/>
            </a:prstGeom>
            <a:ln w="12700" cap="flat">
              <a:noFill/>
              <a:miter lim="400000"/>
            </a:ln>
            <a:effectLst>
              <a:outerShdw blurRad="292100" dist="139700" dir="2700000" rotWithShape="0">
                <a:srgbClr val="333333">
                  <a:alpha val="64999"/>
                </a:srgbClr>
              </a:outerShdw>
            </a:effectLst>
          </p:spPr>
        </p:pic>
        <p:sp>
          <p:nvSpPr>
            <p:cNvPr id="68" name="TextBox 34"/>
            <p:cNvSpPr txBox="1"/>
            <p:nvPr/>
          </p:nvSpPr>
          <p:spPr>
            <a:xfrm>
              <a:off x="0" y="960409"/>
              <a:ext cx="1898164" cy="498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2900" b="1" u="sng">
                  <a:solidFill>
                    <a:srgbClr val="010101"/>
                  </a:solidFill>
                  <a:uFill>
                    <a:solidFill>
                      <a:srgbClr val="010101"/>
                    </a:solidFill>
                  </a:uFill>
                  <a:latin typeface="Arial"/>
                  <a:ea typeface="Arial"/>
                  <a:cs typeface="Arial"/>
                  <a:sym typeface="Arial"/>
                  <a:hlinkClick r:id="rId5" action="ppaction://hlinksldjump"/>
                </a:defRPr>
              </a:lvl1pPr>
            </a:lstStyle>
            <a:p>
              <a:pPr>
                <a:defRPr u="none">
                  <a:solidFill>
                    <a:srgbClr val="000000"/>
                  </a:solidFill>
                  <a:uFillTx/>
                </a:defRPr>
              </a:pPr>
              <a:r>
                <a:rPr u="sng">
                  <a:solidFill>
                    <a:srgbClr val="010101"/>
                  </a:solidFill>
                  <a:uFill>
                    <a:solidFill>
                      <a:srgbClr val="010101"/>
                    </a:solidFill>
                  </a:uFill>
                  <a:hlinkClick r:id="rId6" action="ppaction://hlinksldjump"/>
                </a:rPr>
                <a:t>Video Clip</a:t>
              </a:r>
            </a:p>
          </p:txBody>
        </p:sp>
      </p:grpSp>
      <p:sp>
        <p:nvSpPr>
          <p:cNvPr id="70" name="TextBox 42"/>
          <p:cNvSpPr txBox="1"/>
          <p:nvPr/>
        </p:nvSpPr>
        <p:spPr>
          <a:xfrm>
            <a:off x="8541265" y="10505575"/>
            <a:ext cx="730146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3000" b="1" u="sng">
                <a:solidFill>
                  <a:srgbClr val="010101"/>
                </a:solidFill>
                <a:uFill>
                  <a:solidFill>
                    <a:srgbClr val="010101"/>
                  </a:solidFill>
                </a:uFill>
                <a:latin typeface="Arial"/>
                <a:ea typeface="Arial"/>
                <a:cs typeface="Arial"/>
                <a:sym typeface="Arial"/>
                <a:hlinkClick r:id="rId6" action="ppaction://hlinksldjump"/>
              </a:defRPr>
            </a:lvl1pPr>
          </a:lstStyle>
          <a:p>
            <a:pPr>
              <a:defRPr u="none">
                <a:solidFill>
                  <a:srgbClr val="000000"/>
                </a:solidFill>
                <a:uFillTx/>
              </a:defRPr>
            </a:pPr>
            <a:r>
              <a:rPr u="sng">
                <a:solidFill>
                  <a:srgbClr val="010101"/>
                </a:solidFill>
                <a:uFill>
                  <a:solidFill>
                    <a:srgbClr val="010101"/>
                  </a:solidFill>
                </a:uFill>
                <a:hlinkClick r:id="rId2" action="ppaction://hlinksldjump"/>
              </a:rPr>
              <a:t>Single Picture Metaphor (non animated)</a:t>
            </a:r>
          </a:p>
        </p:txBody>
      </p:sp>
      <p:pic>
        <p:nvPicPr>
          <p:cNvPr id="71" name="fire logs.png" descr="fire logs.png"/>
          <p:cNvPicPr>
            <a:picLocks noChangeAspect="1"/>
          </p:cNvPicPr>
          <p:nvPr/>
        </p:nvPicPr>
        <p:blipFill>
          <a:blip r:embed="rId10">
            <a:extLst/>
          </a:blip>
          <a:stretch>
            <a:fillRect/>
          </a:stretch>
        </p:blipFill>
        <p:spPr>
          <a:xfrm>
            <a:off x="9174874" y="5995951"/>
            <a:ext cx="6767163" cy="2982173"/>
          </a:xfrm>
          <a:prstGeom prst="rect">
            <a:avLst/>
          </a:prstGeom>
          <a:ln w="12700">
            <a:miter lim="400000"/>
          </a:ln>
        </p:spPr>
      </p:pic>
      <p:pic>
        <p:nvPicPr>
          <p:cNvPr id="72" name="fire only.png" descr="fire only.png"/>
          <p:cNvPicPr>
            <a:picLocks noChangeAspect="1"/>
          </p:cNvPicPr>
          <p:nvPr/>
        </p:nvPicPr>
        <p:blipFill>
          <a:blip r:embed="rId11">
            <a:extLst/>
          </a:blip>
          <a:stretch>
            <a:fillRect/>
          </a:stretch>
        </p:blipFill>
        <p:spPr>
          <a:xfrm>
            <a:off x="10527534" y="501574"/>
            <a:ext cx="3328931" cy="6273633"/>
          </a:xfrm>
          <a:prstGeom prst="rect">
            <a:avLst/>
          </a:prstGeom>
          <a:ln w="12700">
            <a:miter lim="400000"/>
          </a:ln>
        </p:spPr>
      </p:pic>
      <p:pic>
        <p:nvPicPr>
          <p:cNvPr id="73" name="wind.png" descr="wind.png"/>
          <p:cNvPicPr>
            <a:picLocks noChangeAspect="1"/>
          </p:cNvPicPr>
          <p:nvPr/>
        </p:nvPicPr>
        <p:blipFill>
          <a:blip r:embed="rId12">
            <a:extLst/>
          </a:blip>
          <a:stretch>
            <a:fillRect/>
          </a:stretch>
        </p:blipFill>
        <p:spPr>
          <a:xfrm rot="1258867">
            <a:off x="5227661" y="1802876"/>
            <a:ext cx="4838105" cy="2584741"/>
          </a:xfrm>
          <a:prstGeom prst="rect">
            <a:avLst/>
          </a:prstGeom>
          <a:ln w="25400">
            <a:miter lim="400000"/>
          </a:ln>
          <a:effectLst>
            <a:outerShdw blurRad="317500" dist="139700" dir="2700000" rotWithShape="0">
              <a:srgbClr val="333333">
                <a:alpha val="64999"/>
              </a:srgbClr>
            </a:outerShdw>
          </a:effectLst>
        </p:spPr>
      </p:pic>
      <p:sp>
        <p:nvSpPr>
          <p:cNvPr id="74" name="Relational"/>
          <p:cNvSpPr txBox="1"/>
          <p:nvPr/>
        </p:nvSpPr>
        <p:spPr>
          <a:xfrm rot="19487049">
            <a:off x="9423554" y="6782603"/>
            <a:ext cx="2561302" cy="525774"/>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2600" b="1">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r>
              <a:t>Relational</a:t>
            </a:r>
          </a:p>
        </p:txBody>
      </p:sp>
      <p:sp>
        <p:nvSpPr>
          <p:cNvPr id="75" name="Street"/>
          <p:cNvSpPr txBox="1"/>
          <p:nvPr/>
        </p:nvSpPr>
        <p:spPr>
          <a:xfrm rot="17477487">
            <a:off x="10449948" y="7224150"/>
            <a:ext cx="2561302" cy="525774"/>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2600" b="1">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r>
              <a:t>Street</a:t>
            </a:r>
          </a:p>
        </p:txBody>
      </p:sp>
      <p:sp>
        <p:nvSpPr>
          <p:cNvPr id="76" name="Resource"/>
          <p:cNvSpPr txBox="1"/>
          <p:nvPr/>
        </p:nvSpPr>
        <p:spPr>
          <a:xfrm rot="3463586">
            <a:off x="12009480" y="7122188"/>
            <a:ext cx="2561301" cy="525774"/>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2600" b="1">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r>
              <a:t>Resource</a:t>
            </a:r>
          </a:p>
        </p:txBody>
      </p:sp>
      <p:sp>
        <p:nvSpPr>
          <p:cNvPr id="77" name="Rock Bottom"/>
          <p:cNvSpPr txBox="1"/>
          <p:nvPr/>
        </p:nvSpPr>
        <p:spPr>
          <a:xfrm rot="1903696">
            <a:off x="13060323" y="6782603"/>
            <a:ext cx="2561302" cy="525774"/>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2600" b="1">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r>
              <a:t>Rock Bottom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fire logs.png" descr="fire logs.png"/>
          <p:cNvPicPr>
            <a:picLocks noChangeAspect="1"/>
          </p:cNvPicPr>
          <p:nvPr/>
        </p:nvPicPr>
        <p:blipFill>
          <a:blip r:embed="rId2">
            <a:extLst/>
          </a:blip>
          <a:stretch>
            <a:fillRect/>
          </a:stretch>
        </p:blipFill>
        <p:spPr>
          <a:xfrm>
            <a:off x="13006003" y="9054088"/>
            <a:ext cx="8018202" cy="3533484"/>
          </a:xfrm>
          <a:prstGeom prst="rect">
            <a:avLst/>
          </a:prstGeom>
          <a:ln w="12700">
            <a:miter lim="400000"/>
          </a:ln>
        </p:spPr>
      </p:pic>
      <p:pic>
        <p:nvPicPr>
          <p:cNvPr id="80" name="fire only.png" descr="fire only.png"/>
          <p:cNvPicPr>
            <a:picLocks noChangeAspect="1"/>
          </p:cNvPicPr>
          <p:nvPr/>
        </p:nvPicPr>
        <p:blipFill>
          <a:blip r:embed="rId3">
            <a:extLst/>
          </a:blip>
          <a:stretch>
            <a:fillRect/>
          </a:stretch>
        </p:blipFill>
        <p:spPr>
          <a:xfrm>
            <a:off x="14571194" y="1774983"/>
            <a:ext cx="4391713" cy="8276531"/>
          </a:xfrm>
          <a:prstGeom prst="rect">
            <a:avLst/>
          </a:prstGeom>
          <a:ln w="12700">
            <a:miter lim="400000"/>
          </a:ln>
        </p:spPr>
      </p:pic>
      <p:pic>
        <p:nvPicPr>
          <p:cNvPr id="81" name="Match_out.png" descr="Match_out.png"/>
          <p:cNvPicPr>
            <a:picLocks noChangeAspect="1"/>
          </p:cNvPicPr>
          <p:nvPr/>
        </p:nvPicPr>
        <p:blipFill>
          <a:blip r:embed="rId4">
            <a:extLst/>
          </a:blip>
          <a:stretch>
            <a:fillRect/>
          </a:stretch>
        </p:blipFill>
        <p:spPr>
          <a:xfrm>
            <a:off x="9067911" y="6717731"/>
            <a:ext cx="378922" cy="2868972"/>
          </a:xfrm>
          <a:prstGeom prst="rect">
            <a:avLst/>
          </a:prstGeom>
          <a:ln w="12700">
            <a:miter lim="400000"/>
          </a:ln>
          <a:effectLst>
            <a:outerShdw blurRad="317500" dist="139700" dir="2700000" rotWithShape="0">
              <a:srgbClr val="333333">
                <a:alpha val="64999"/>
              </a:srgbClr>
            </a:outerShdw>
          </a:effectLst>
        </p:spPr>
      </p:pic>
      <p:pic>
        <p:nvPicPr>
          <p:cNvPr id="82" name="Match.png" descr="Match.png"/>
          <p:cNvPicPr>
            <a:picLocks noChangeAspect="1"/>
          </p:cNvPicPr>
          <p:nvPr/>
        </p:nvPicPr>
        <p:blipFill>
          <a:blip r:embed="rId5">
            <a:extLst/>
          </a:blip>
          <a:stretch>
            <a:fillRect/>
          </a:stretch>
        </p:blipFill>
        <p:spPr>
          <a:xfrm>
            <a:off x="8547496" y="4100722"/>
            <a:ext cx="1419753" cy="5514556"/>
          </a:xfrm>
          <a:prstGeom prst="rect">
            <a:avLst/>
          </a:prstGeom>
          <a:ln w="25400">
            <a:miter lim="400000"/>
          </a:ln>
        </p:spPr>
      </p:pic>
      <p:pic>
        <p:nvPicPr>
          <p:cNvPr id="83" name="wind.png" descr="wind.png"/>
          <p:cNvPicPr>
            <a:picLocks noChangeAspect="1"/>
          </p:cNvPicPr>
          <p:nvPr/>
        </p:nvPicPr>
        <p:blipFill>
          <a:blip r:embed="rId6">
            <a:extLst/>
          </a:blip>
          <a:stretch>
            <a:fillRect/>
          </a:stretch>
        </p:blipFill>
        <p:spPr>
          <a:xfrm rot="727866">
            <a:off x="4239651" y="4562998"/>
            <a:ext cx="3650457" cy="1950245"/>
          </a:xfrm>
          <a:prstGeom prst="rect">
            <a:avLst/>
          </a:prstGeom>
          <a:ln w="25400">
            <a:miter lim="400000"/>
          </a:ln>
          <a:effectLst>
            <a:outerShdw blurRad="317500" dist="139700" dir="2700000" rotWithShape="0">
              <a:srgbClr val="333333">
                <a:alpha val="64999"/>
              </a:srgbClr>
            </a:outerShdw>
          </a:effectLst>
        </p:spPr>
      </p:pic>
      <p:pic>
        <p:nvPicPr>
          <p:cNvPr id="84" name="wind.png" descr="wind.png"/>
          <p:cNvPicPr>
            <a:picLocks noChangeAspect="1"/>
          </p:cNvPicPr>
          <p:nvPr/>
        </p:nvPicPr>
        <p:blipFill>
          <a:blip r:embed="rId6">
            <a:extLst/>
          </a:blip>
          <a:stretch>
            <a:fillRect/>
          </a:stretch>
        </p:blipFill>
        <p:spPr>
          <a:xfrm rot="1258867">
            <a:off x="9813430" y="3399827"/>
            <a:ext cx="4603264" cy="2459279"/>
          </a:xfrm>
          <a:prstGeom prst="rect">
            <a:avLst/>
          </a:prstGeom>
          <a:ln w="25400">
            <a:miter lim="400000"/>
          </a:ln>
          <a:effectLst>
            <a:outerShdw blurRad="317500" dist="139700" dir="2700000" rotWithShape="0">
              <a:srgbClr val="333333">
                <a:alpha val="64999"/>
              </a:srgbClr>
            </a:outerShdw>
          </a:effectLst>
        </p:spPr>
      </p:pic>
      <p:sp>
        <p:nvSpPr>
          <p:cNvPr id="85" name="Relational"/>
          <p:cNvSpPr txBox="1"/>
          <p:nvPr/>
        </p:nvSpPr>
        <p:spPr>
          <a:xfrm rot="19487049">
            <a:off x="13354625" y="10112836"/>
            <a:ext cx="2561301"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Relational</a:t>
            </a:r>
          </a:p>
        </p:txBody>
      </p:sp>
      <p:sp>
        <p:nvSpPr>
          <p:cNvPr id="86" name="Street"/>
          <p:cNvSpPr txBox="1"/>
          <p:nvPr/>
        </p:nvSpPr>
        <p:spPr>
          <a:xfrm rot="17477487">
            <a:off x="14714160" y="10665021"/>
            <a:ext cx="2561302"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Street</a:t>
            </a:r>
          </a:p>
        </p:txBody>
      </p:sp>
      <p:sp>
        <p:nvSpPr>
          <p:cNvPr id="87" name="Resource"/>
          <p:cNvSpPr txBox="1"/>
          <p:nvPr/>
        </p:nvSpPr>
        <p:spPr>
          <a:xfrm rot="3463586">
            <a:off x="16556034" y="10373833"/>
            <a:ext cx="2561302"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Resource</a:t>
            </a:r>
          </a:p>
        </p:txBody>
      </p:sp>
      <p:sp>
        <p:nvSpPr>
          <p:cNvPr id="88" name="Rock Bottom"/>
          <p:cNvSpPr txBox="1"/>
          <p:nvPr/>
        </p:nvSpPr>
        <p:spPr>
          <a:xfrm rot="1903696">
            <a:off x="17824248" y="9942141"/>
            <a:ext cx="2561302" cy="562211"/>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Rock Bottom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82"/>
                                        </p:tgtEl>
                                        <p:attrNameLst>
                                          <p:attrName>style.visibility</p:attrName>
                                        </p:attrNameLst>
                                      </p:cBhvr>
                                      <p:to>
                                        <p:strVal val="visible"/>
                                      </p:to>
                                    </p:set>
                                    <p:animEffect transition="in" filter="wipe(down)">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83"/>
                                        </p:tgtEl>
                                        <p:attrNameLst>
                                          <p:attrName>style.visibility</p:attrName>
                                        </p:attrNameLst>
                                      </p:cBhvr>
                                      <p:to>
                                        <p:strVal val="visible"/>
                                      </p:to>
                                    </p:set>
                                    <p:animEffect transition="in" filter="wipe(left)">
                                      <p:cBhvr>
                                        <p:cTn id="12" dur="10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3" nodeType="clickEffect">
                                  <p:stCondLst>
                                    <p:cond delay="0"/>
                                  </p:stCondLst>
                                  <p:iterate>
                                    <p:tmAbs val="0"/>
                                  </p:iterate>
                                  <p:childTnLst>
                                    <p:animEffect transition="out" filter="wipe(left)">
                                      <p:cBhvr>
                                        <p:cTn id="16" dur="1000" fill="hold"/>
                                        <p:tgtEl>
                                          <p:spTgt spid="82"/>
                                        </p:tgtEl>
                                      </p:cBhvr>
                                    </p:animEffect>
                                    <p:set>
                                      <p:cBhvr>
                                        <p:cTn id="17" fill="hold">
                                          <p:stCondLst>
                                            <p:cond delay="999"/>
                                          </p:stCondLst>
                                        </p:cTn>
                                        <p:tgtEl>
                                          <p:spTgt spid="82"/>
                                        </p:tgtEl>
                                        <p:attrNameLst>
                                          <p:attrName>style.visibility</p:attrName>
                                        </p:attrNameLst>
                                      </p:cBhvr>
                                      <p:to>
                                        <p:strVal val="hidden"/>
                                      </p:to>
                                    </p:set>
                                  </p:childTnLst>
                                </p:cTn>
                              </p:par>
                            </p:childTnLst>
                          </p:cTn>
                        </p:par>
                        <p:par>
                          <p:cTn id="18" fill="hold">
                            <p:stCondLst>
                              <p:cond delay="1000"/>
                            </p:stCondLst>
                            <p:childTnLst>
                              <p:par>
                                <p:cTn id="19" presetID="9" presetClass="exit" fill="hold" grpId="4" nodeType="afterEffect">
                                  <p:stCondLst>
                                    <p:cond delay="0"/>
                                  </p:stCondLst>
                                  <p:iterate>
                                    <p:tmAbs val="0"/>
                                  </p:iterate>
                                  <p:childTnLst>
                                    <p:animEffect transition="out" filter="dissolve">
                                      <p:cBhvr>
                                        <p:cTn id="20" dur="1000" fill="hold"/>
                                        <p:tgtEl>
                                          <p:spTgt spid="83"/>
                                        </p:tgtEl>
                                      </p:cBhvr>
                                    </p:animEffect>
                                    <p:set>
                                      <p:cBhvr>
                                        <p:cTn id="21" fill="hold">
                                          <p:stCondLst>
                                            <p:cond delay="999"/>
                                          </p:stCondLst>
                                        </p:cTn>
                                        <p:tgtEl>
                                          <p:spTgt spid="8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79"/>
                                        </p:tgtEl>
                                        <p:attrNameLst>
                                          <p:attrName>style.visibility</p:attrName>
                                        </p:attrNameLst>
                                      </p:cBhvr>
                                      <p:to>
                                        <p:strVal val="visible"/>
                                      </p:to>
                                    </p:set>
                                    <p:animEffect transition="in" filter="wipe(left)">
                                      <p:cBhvr>
                                        <p:cTn id="26" dur="1000"/>
                                        <p:tgtEl>
                                          <p:spTgt spid="79"/>
                                        </p:tgtEl>
                                      </p:cBhvr>
                                    </p:animEffect>
                                  </p:childTnLst>
                                </p:cTn>
                              </p:par>
                            </p:childTnLst>
                          </p:cTn>
                        </p:par>
                        <p:par>
                          <p:cTn id="27" fill="hold">
                            <p:stCondLst>
                              <p:cond delay="1000"/>
                            </p:stCondLst>
                            <p:childTnLst>
                              <p:par>
                                <p:cTn id="28" presetID="22" presetClass="entr" presetSubtype="8" fill="hold" grpId="6" nodeType="afterEffect">
                                  <p:stCondLst>
                                    <p:cond delay="0"/>
                                  </p:stCondLst>
                                  <p:iterate>
                                    <p:tmAbs val="0"/>
                                  </p:iterate>
                                  <p:childTnLst>
                                    <p:set>
                                      <p:cBhvr>
                                        <p:cTn id="29" fill="hold"/>
                                        <p:tgtEl>
                                          <p:spTgt spid="80"/>
                                        </p:tgtEl>
                                        <p:attrNameLst>
                                          <p:attrName>style.visibility</p:attrName>
                                        </p:attrNameLst>
                                      </p:cBhvr>
                                      <p:to>
                                        <p:strVal val="visible"/>
                                      </p:to>
                                    </p:set>
                                    <p:animEffect transition="in" filter="wipe(left)">
                                      <p:cBhvr>
                                        <p:cTn id="30" dur="1000"/>
                                        <p:tgtEl>
                                          <p:spTgt spid="8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7" nodeType="clickEffect">
                                  <p:stCondLst>
                                    <p:cond delay="0"/>
                                  </p:stCondLst>
                                  <p:iterate>
                                    <p:tmAbs val="0"/>
                                  </p:iterate>
                                  <p:childTnLst>
                                    <p:set>
                                      <p:cBhvr>
                                        <p:cTn id="34" fill="hold"/>
                                        <p:tgtEl>
                                          <p:spTgt spid="84"/>
                                        </p:tgtEl>
                                        <p:attrNameLst>
                                          <p:attrName>style.visibility</p:attrName>
                                        </p:attrNameLst>
                                      </p:cBhvr>
                                      <p:to>
                                        <p:strVal val="visible"/>
                                      </p:to>
                                    </p:set>
                                    <p:animEffect transition="in" filter="wipe(left)">
                                      <p:cBhvr>
                                        <p:cTn id="35" dur="1000"/>
                                        <p:tgtEl>
                                          <p:spTgt spid="8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8" nodeType="clickEffect">
                                  <p:stCondLst>
                                    <p:cond delay="0"/>
                                  </p:stCondLst>
                                  <p:iterate>
                                    <p:tmAbs val="0"/>
                                  </p:iterate>
                                  <p:childTnLst>
                                    <p:set>
                                      <p:cBhvr>
                                        <p:cTn id="39" fill="hold"/>
                                        <p:tgtEl>
                                          <p:spTgt spid="85"/>
                                        </p:tgtEl>
                                        <p:attrNameLst>
                                          <p:attrName>style.visibility</p:attrName>
                                        </p:attrNameLst>
                                      </p:cBhvr>
                                      <p:to>
                                        <p:strVal val="visible"/>
                                      </p:to>
                                    </p:set>
                                    <p:animEffect transition="in" filter="wipe(down)">
                                      <p:cBhvr>
                                        <p:cTn id="40" dur="800"/>
                                        <p:tgtEl>
                                          <p:spTgt spid="85"/>
                                        </p:tgtEl>
                                      </p:cBhvr>
                                    </p:animEffect>
                                  </p:childTnLst>
                                </p:cTn>
                              </p:par>
                            </p:childTnLst>
                          </p:cTn>
                        </p:par>
                        <p:par>
                          <p:cTn id="41" fill="hold">
                            <p:stCondLst>
                              <p:cond delay="800"/>
                            </p:stCondLst>
                            <p:childTnLst>
                              <p:par>
                                <p:cTn id="42" presetID="22" presetClass="entr" presetSubtype="4" fill="hold" grpId="9" nodeType="afterEffect">
                                  <p:stCondLst>
                                    <p:cond delay="0"/>
                                  </p:stCondLst>
                                  <p:iterate>
                                    <p:tmAbs val="0"/>
                                  </p:iterate>
                                  <p:childTnLst>
                                    <p:set>
                                      <p:cBhvr>
                                        <p:cTn id="43" fill="hold"/>
                                        <p:tgtEl>
                                          <p:spTgt spid="86"/>
                                        </p:tgtEl>
                                        <p:attrNameLst>
                                          <p:attrName>style.visibility</p:attrName>
                                        </p:attrNameLst>
                                      </p:cBhvr>
                                      <p:to>
                                        <p:strVal val="visible"/>
                                      </p:to>
                                    </p:set>
                                    <p:animEffect transition="in" filter="wipe(down)">
                                      <p:cBhvr>
                                        <p:cTn id="44" dur="800"/>
                                        <p:tgtEl>
                                          <p:spTgt spid="86"/>
                                        </p:tgtEl>
                                      </p:cBhvr>
                                    </p:animEffect>
                                  </p:childTnLst>
                                </p:cTn>
                              </p:par>
                            </p:childTnLst>
                          </p:cTn>
                        </p:par>
                        <p:par>
                          <p:cTn id="45" fill="hold">
                            <p:stCondLst>
                              <p:cond delay="1600"/>
                            </p:stCondLst>
                            <p:childTnLst>
                              <p:par>
                                <p:cTn id="46" presetID="22" presetClass="entr" presetSubtype="4" fill="hold" grpId="10" nodeType="afterEffect">
                                  <p:stCondLst>
                                    <p:cond delay="0"/>
                                  </p:stCondLst>
                                  <p:iterate>
                                    <p:tmAbs val="0"/>
                                  </p:iterate>
                                  <p:childTnLst>
                                    <p:set>
                                      <p:cBhvr>
                                        <p:cTn id="47" fill="hold"/>
                                        <p:tgtEl>
                                          <p:spTgt spid="87"/>
                                        </p:tgtEl>
                                        <p:attrNameLst>
                                          <p:attrName>style.visibility</p:attrName>
                                        </p:attrNameLst>
                                      </p:cBhvr>
                                      <p:to>
                                        <p:strVal val="visible"/>
                                      </p:to>
                                    </p:set>
                                    <p:animEffect transition="in" filter="wipe(down)">
                                      <p:cBhvr>
                                        <p:cTn id="48" dur="800"/>
                                        <p:tgtEl>
                                          <p:spTgt spid="87"/>
                                        </p:tgtEl>
                                      </p:cBhvr>
                                    </p:animEffect>
                                  </p:childTnLst>
                                </p:cTn>
                              </p:par>
                            </p:childTnLst>
                          </p:cTn>
                        </p:par>
                        <p:par>
                          <p:cTn id="49" fill="hold">
                            <p:stCondLst>
                              <p:cond delay="2400"/>
                            </p:stCondLst>
                            <p:childTnLst>
                              <p:par>
                                <p:cTn id="50" presetID="22" presetClass="entr" presetSubtype="4" fill="hold" grpId="11" nodeType="afterEffect">
                                  <p:stCondLst>
                                    <p:cond delay="0"/>
                                  </p:stCondLst>
                                  <p:iterate>
                                    <p:tmAbs val="0"/>
                                  </p:iterate>
                                  <p:childTnLst>
                                    <p:set>
                                      <p:cBhvr>
                                        <p:cTn id="51" fill="hold"/>
                                        <p:tgtEl>
                                          <p:spTgt spid="88"/>
                                        </p:tgtEl>
                                        <p:attrNameLst>
                                          <p:attrName>style.visibility</p:attrName>
                                        </p:attrNameLst>
                                      </p:cBhvr>
                                      <p:to>
                                        <p:strVal val="visible"/>
                                      </p:to>
                                    </p:set>
                                    <p:animEffect transition="in" filter="wipe(down)">
                                      <p:cBhvr>
                                        <p:cTn id="52" dur="8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mph" presetSubtype="0" accel="50000" decel="50000" fill="hold" grpId="12" nodeType="clickEffect">
                                  <p:stCondLst>
                                    <p:cond delay="0"/>
                                  </p:stCondLst>
                                  <p:childTnLst>
                                    <p:animScale>
                                      <p:cBhvr>
                                        <p:cTn id="56" dur="1000" fill="hold"/>
                                        <p:tgtEl>
                                          <p:spTgt spid="80"/>
                                        </p:tgtEl>
                                      </p:cBhvr>
                                      <p:by x="120000" y="120000"/>
                                    </p:animScale>
                                  </p:childTnLst>
                                </p:cTn>
                              </p:par>
                            </p:childTnLst>
                          </p:cTn>
                        </p:par>
                        <p:par>
                          <p:cTn id="57" fill="hold">
                            <p:stCondLst>
                              <p:cond delay="0"/>
                            </p:stCondLst>
                            <p:childTnLst>
                              <p:par>
                                <p:cTn id="58" presetID="-1" presetClass="path" presetSubtype="0" accel="50000" decel="50000" fill="hold" nodeType="withEffect">
                                  <p:stCondLst>
                                    <p:cond delay="0"/>
                                  </p:stCondLst>
                                  <p:childTnLst>
                                    <p:animMotion origin="layout" path="M 0.000000 0.000000 L 0.000000 -0.059560" pathEditMode="relative">
                                      <p:cBhvr>
                                        <p:cTn id="59" dur="1000" fill="hold"/>
                                        <p:tgtEl>
                                          <p:spTgt spid="8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5" animBg="1" advAuto="0"/>
      <p:bldP spid="80" grpId="6" animBg="1" advAuto="0"/>
      <p:bldP spid="80" grpId="12" animBg="1" advAuto="0"/>
      <p:bldP spid="82" grpId="1" animBg="1" advAuto="0"/>
      <p:bldP spid="82" grpId="3" animBg="1" advAuto="0"/>
      <p:bldP spid="83" grpId="2" animBg="1" advAuto="0"/>
      <p:bldP spid="83" grpId="4" animBg="1" advAuto="0"/>
      <p:bldP spid="84" grpId="7" animBg="1" advAuto="0"/>
      <p:bldP spid="85" grpId="8" animBg="1" advAuto="0"/>
      <p:bldP spid="86" grpId="9" animBg="1" advAuto="0"/>
      <p:bldP spid="87" grpId="10" animBg="1" advAuto="0"/>
      <p:bldP spid="88" grpId="1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fire logs.png" descr="fire logs.png"/>
          <p:cNvPicPr>
            <a:picLocks noChangeAspect="1"/>
          </p:cNvPicPr>
          <p:nvPr/>
        </p:nvPicPr>
        <p:blipFill>
          <a:blip r:embed="rId2">
            <a:extLst/>
          </a:blip>
          <a:stretch>
            <a:fillRect/>
          </a:stretch>
        </p:blipFill>
        <p:spPr>
          <a:xfrm>
            <a:off x="13006003" y="9054088"/>
            <a:ext cx="8018202" cy="3533484"/>
          </a:xfrm>
          <a:prstGeom prst="rect">
            <a:avLst/>
          </a:prstGeom>
          <a:ln w="12700">
            <a:miter lim="400000"/>
          </a:ln>
        </p:spPr>
      </p:pic>
      <p:pic>
        <p:nvPicPr>
          <p:cNvPr id="91" name="fire only.png" descr="fire only.png"/>
          <p:cNvPicPr>
            <a:picLocks noChangeAspect="1"/>
          </p:cNvPicPr>
          <p:nvPr/>
        </p:nvPicPr>
        <p:blipFill>
          <a:blip r:embed="rId3">
            <a:extLst/>
          </a:blip>
          <a:stretch>
            <a:fillRect/>
          </a:stretch>
        </p:blipFill>
        <p:spPr>
          <a:xfrm>
            <a:off x="14571194" y="1774983"/>
            <a:ext cx="4391713" cy="8276531"/>
          </a:xfrm>
          <a:prstGeom prst="rect">
            <a:avLst/>
          </a:prstGeom>
          <a:ln w="12700">
            <a:miter lim="400000"/>
          </a:ln>
        </p:spPr>
      </p:pic>
      <p:pic>
        <p:nvPicPr>
          <p:cNvPr id="92" name="Match_out.png" descr="Match_out.png"/>
          <p:cNvPicPr>
            <a:picLocks noChangeAspect="1"/>
          </p:cNvPicPr>
          <p:nvPr/>
        </p:nvPicPr>
        <p:blipFill>
          <a:blip r:embed="rId4">
            <a:extLst/>
          </a:blip>
          <a:stretch>
            <a:fillRect/>
          </a:stretch>
        </p:blipFill>
        <p:spPr>
          <a:xfrm>
            <a:off x="9067911" y="6717731"/>
            <a:ext cx="378922" cy="2868972"/>
          </a:xfrm>
          <a:prstGeom prst="rect">
            <a:avLst/>
          </a:prstGeom>
          <a:ln w="12700">
            <a:miter lim="400000"/>
          </a:ln>
          <a:effectLst>
            <a:outerShdw blurRad="317500" dist="139700" dir="2700000" rotWithShape="0">
              <a:srgbClr val="333333">
                <a:alpha val="64999"/>
              </a:srgbClr>
            </a:outerShdw>
          </a:effectLst>
        </p:spPr>
      </p:pic>
      <p:pic>
        <p:nvPicPr>
          <p:cNvPr id="93" name="Match.png" descr="Match.png"/>
          <p:cNvPicPr>
            <a:picLocks noChangeAspect="1"/>
          </p:cNvPicPr>
          <p:nvPr/>
        </p:nvPicPr>
        <p:blipFill>
          <a:blip r:embed="rId5">
            <a:extLst/>
          </a:blip>
          <a:stretch>
            <a:fillRect/>
          </a:stretch>
        </p:blipFill>
        <p:spPr>
          <a:xfrm>
            <a:off x="8547496" y="4100722"/>
            <a:ext cx="1419753" cy="5514556"/>
          </a:xfrm>
          <a:prstGeom prst="rect">
            <a:avLst/>
          </a:prstGeom>
          <a:ln w="25400">
            <a:miter lim="400000"/>
          </a:ln>
        </p:spPr>
      </p:pic>
      <p:pic>
        <p:nvPicPr>
          <p:cNvPr id="94" name="wind.png" descr="wind.png"/>
          <p:cNvPicPr>
            <a:picLocks noChangeAspect="1"/>
          </p:cNvPicPr>
          <p:nvPr/>
        </p:nvPicPr>
        <p:blipFill>
          <a:blip r:embed="rId6">
            <a:extLst/>
          </a:blip>
          <a:stretch>
            <a:fillRect/>
          </a:stretch>
        </p:blipFill>
        <p:spPr>
          <a:xfrm rot="727866">
            <a:off x="4239651" y="4562998"/>
            <a:ext cx="3650457" cy="1950245"/>
          </a:xfrm>
          <a:prstGeom prst="rect">
            <a:avLst/>
          </a:prstGeom>
          <a:ln w="25400">
            <a:miter lim="400000"/>
          </a:ln>
          <a:effectLst>
            <a:outerShdw blurRad="317500" dist="139700" dir="2700000" rotWithShape="0">
              <a:srgbClr val="333333">
                <a:alpha val="64999"/>
              </a:srgbClr>
            </a:outerShdw>
          </a:effectLst>
        </p:spPr>
      </p:pic>
      <p:pic>
        <p:nvPicPr>
          <p:cNvPr id="95" name="wind.png" descr="wind.png"/>
          <p:cNvPicPr>
            <a:picLocks noChangeAspect="1"/>
          </p:cNvPicPr>
          <p:nvPr/>
        </p:nvPicPr>
        <p:blipFill>
          <a:blip r:embed="rId6">
            <a:extLst/>
          </a:blip>
          <a:stretch>
            <a:fillRect/>
          </a:stretch>
        </p:blipFill>
        <p:spPr>
          <a:xfrm rot="1258867">
            <a:off x="9813430" y="3399827"/>
            <a:ext cx="4603264" cy="2459279"/>
          </a:xfrm>
          <a:prstGeom prst="rect">
            <a:avLst/>
          </a:prstGeom>
          <a:ln w="25400">
            <a:miter lim="400000"/>
          </a:ln>
          <a:effectLst>
            <a:outerShdw blurRad="317500" dist="139700" dir="2700000" rotWithShape="0">
              <a:srgbClr val="333333">
                <a:alpha val="64999"/>
              </a:srgbClr>
            </a:outerShdw>
          </a:effectLst>
        </p:spPr>
      </p:pic>
      <p:sp>
        <p:nvSpPr>
          <p:cNvPr id="96" name="Relational"/>
          <p:cNvSpPr txBox="1"/>
          <p:nvPr/>
        </p:nvSpPr>
        <p:spPr>
          <a:xfrm rot="19487049">
            <a:off x="13354625" y="10112836"/>
            <a:ext cx="2561301"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Relational</a:t>
            </a:r>
          </a:p>
        </p:txBody>
      </p:sp>
      <p:sp>
        <p:nvSpPr>
          <p:cNvPr id="97" name="Street"/>
          <p:cNvSpPr txBox="1"/>
          <p:nvPr/>
        </p:nvSpPr>
        <p:spPr>
          <a:xfrm rot="17477487">
            <a:off x="14714160" y="10665021"/>
            <a:ext cx="2561302"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Street</a:t>
            </a:r>
          </a:p>
        </p:txBody>
      </p:sp>
      <p:sp>
        <p:nvSpPr>
          <p:cNvPr id="98" name="Resource"/>
          <p:cNvSpPr txBox="1"/>
          <p:nvPr/>
        </p:nvSpPr>
        <p:spPr>
          <a:xfrm rot="3463586">
            <a:off x="16556034" y="10373833"/>
            <a:ext cx="2561302" cy="562212"/>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Resource</a:t>
            </a:r>
          </a:p>
        </p:txBody>
      </p:sp>
      <p:sp>
        <p:nvSpPr>
          <p:cNvPr id="99" name="Rock Bottom"/>
          <p:cNvSpPr txBox="1"/>
          <p:nvPr/>
        </p:nvSpPr>
        <p:spPr>
          <a:xfrm rot="1903696">
            <a:off x="17824248" y="9942141"/>
            <a:ext cx="2561302" cy="562211"/>
          </a:xfrm>
          <a:prstGeom prst="rect">
            <a:avLst/>
          </a:prstGeom>
          <a:ln w="12700">
            <a:miter lim="400000"/>
          </a:ln>
          <a:effectLst>
            <a:outerShdw blurRad="63500" dist="12700" dir="5400000" rotWithShape="0">
              <a:srgbClr val="000000">
                <a:alpha val="75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defRPr sz="3000">
                <a:solidFill>
                  <a:srgbClr val="EBEBEB"/>
                </a:solidFill>
                <a:effectLst>
                  <a:outerShdw blurRad="50800" dist="38100" dir="2700000" rotWithShape="0">
                    <a:srgbClr val="000000">
                      <a:alpha val="43000"/>
                    </a:srgbClr>
                  </a:outerShdw>
                </a:effectLst>
                <a:latin typeface="Arial"/>
                <a:ea typeface="Arial"/>
                <a:cs typeface="Arial"/>
                <a:sym typeface="Arial"/>
              </a:defRPr>
            </a:lvl1pPr>
          </a:lstStyle>
          <a:p>
            <a:pPr>
              <a:defRPr>
                <a:latin typeface="Futura Medium BT"/>
                <a:ea typeface="Futura Medium BT"/>
                <a:cs typeface="Futura Medium BT"/>
                <a:sym typeface="Futura Medium BT"/>
              </a:defRPr>
            </a:pPr>
            <a:r>
              <a:rPr>
                <a:latin typeface="Arial"/>
                <a:ea typeface="Arial"/>
                <a:cs typeface="Arial"/>
                <a:sym typeface="Arial"/>
              </a:rPr>
              <a:t>Rock Bottom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Activity</a:t>
            </a:r>
          </a:p>
        </p:txBody>
      </p:sp>
      <p:sp>
        <p:nvSpPr>
          <p:cNvPr id="102" name="Rectangle 8"/>
          <p:cNvSpPr txBox="1"/>
          <p:nvPr/>
        </p:nvSpPr>
        <p:spPr>
          <a:xfrm>
            <a:off x="59436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learning activity slide.  This may include either an object lesson, a group activity, or a group / movement activity.  This slide may include instructions /rules for the activity or a relevant visual prompt to introduce the activity. </a:t>
            </a:r>
          </a:p>
        </p:txBody>
      </p:sp>
      <p:grpSp>
        <p:nvGrpSpPr>
          <p:cNvPr id="105" name="Group 9"/>
          <p:cNvGrpSpPr/>
          <p:nvPr/>
        </p:nvGrpSpPr>
        <p:grpSpPr>
          <a:xfrm>
            <a:off x="10224726" y="5029199"/>
            <a:ext cx="3657601" cy="3657601"/>
            <a:chOff x="0" y="0"/>
            <a:chExt cx="3657600" cy="3657600"/>
          </a:xfrm>
        </p:grpSpPr>
        <p:pic>
          <p:nvPicPr>
            <p:cNvPr id="103" name="Picture 12" descr="Picture 12"/>
            <p:cNvPicPr>
              <a:picLocks noChangeAspect="1"/>
            </p:cNvPicPr>
            <p:nvPr/>
          </p:nvPicPr>
          <p:blipFill>
            <a:blip r:embed="rId2">
              <a:extLst/>
            </a:blip>
            <a:stretch>
              <a:fillRect/>
            </a:stretch>
          </p:blipFill>
          <p:spPr>
            <a:xfrm>
              <a:off x="0" y="-1"/>
              <a:ext cx="3657600" cy="3633218"/>
            </a:xfrm>
            <a:prstGeom prst="rect">
              <a:avLst/>
            </a:prstGeom>
            <a:ln w="12700" cap="flat">
              <a:noFill/>
              <a:miter lim="400000"/>
            </a:ln>
            <a:effectLst>
              <a:outerShdw blurRad="584200" dist="279400" dir="2700000" rotWithShape="0">
                <a:srgbClr val="333333">
                  <a:alpha val="64999"/>
                </a:srgbClr>
              </a:outerShdw>
            </a:effectLst>
          </p:spPr>
        </p:pic>
        <p:sp>
          <p:nvSpPr>
            <p:cNvPr id="104"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6"/>
          <p:cNvGrpSpPr/>
          <p:nvPr/>
        </p:nvGrpSpPr>
        <p:grpSpPr>
          <a:xfrm>
            <a:off x="10210800" y="5028841"/>
            <a:ext cx="3657600" cy="3622025"/>
            <a:chOff x="0" y="0"/>
            <a:chExt cx="3657600" cy="3622024"/>
          </a:xfrm>
        </p:grpSpPr>
        <p:pic>
          <p:nvPicPr>
            <p:cNvPr id="107" name="Picture 10" descr="Picture 10"/>
            <p:cNvPicPr>
              <a:picLocks noChangeAspect="1"/>
            </p:cNvPicPr>
            <p:nvPr/>
          </p:nvPicPr>
          <p:blipFill>
            <a:blip r:embed="rId2">
              <a:extLst/>
            </a:blip>
            <a:stretch>
              <a:fillRect/>
            </a:stretch>
          </p:blipFill>
          <p:spPr>
            <a:xfrm>
              <a:off x="0" y="352"/>
              <a:ext cx="3657600" cy="3621672"/>
            </a:xfrm>
            <a:prstGeom prst="rect">
              <a:avLst/>
            </a:prstGeom>
            <a:ln w="12700" cap="flat">
              <a:noFill/>
              <a:miter lim="400000"/>
            </a:ln>
            <a:effectLst>
              <a:outerShdw blurRad="584200" dist="279400" dir="2700000" rotWithShape="0">
                <a:srgbClr val="333333">
                  <a:alpha val="64999"/>
                </a:srgbClr>
              </a:outerShdw>
            </a:effectLst>
          </p:spPr>
        </p:pic>
        <p:sp>
          <p:nvSpPr>
            <p:cNvPr id="108" name="Oval 11"/>
            <p:cNvSpPr/>
            <p:nvPr/>
          </p:nvSpPr>
          <p:spPr>
            <a:xfrm>
              <a:off x="0" y="-1"/>
              <a:ext cx="3657600" cy="3621673"/>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
        <p:nvSpPr>
          <p:cNvPr id="110"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Journal</a:t>
            </a:r>
          </a:p>
        </p:txBody>
      </p:sp>
      <p:sp>
        <p:nvSpPr>
          <p:cNvPr id="111" name="Rectangle 8"/>
          <p:cNvSpPr txBox="1"/>
          <p:nvPr/>
        </p:nvSpPr>
        <p:spPr>
          <a:xfrm>
            <a:off x="57912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journal activity slide.  This slide may include an art activity, observation activity, or game plan exercise from the WhyTry student journal.  This slide may contain the actual journal page or a relevant visual prompt to introduce the journal activity.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Video</a:t>
            </a:r>
          </a:p>
        </p:txBody>
      </p:sp>
      <p:sp>
        <p:nvSpPr>
          <p:cNvPr id="114" name="Rectangle 8"/>
          <p:cNvSpPr txBox="1"/>
          <p:nvPr/>
        </p:nvSpPr>
        <p:spPr>
          <a:xfrm>
            <a:off x="4572000" y="11277600"/>
            <a:ext cx="15087600" cy="120032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rPr lang="en-US" dirty="0"/>
              <a:t>Create your own slide with a video clip embedded from our list of videos from </a:t>
            </a:r>
            <a:r>
              <a:rPr lang="en-US" dirty="0" err="1"/>
              <a:t>youtube</a:t>
            </a:r>
            <a:r>
              <a:rPr lang="en-US" dirty="0"/>
              <a:t> or other online resources.  *note this will require that you download the clip in order to insert it into your presentation.  There are some free apps listed on the website that you can use to download online video clips for your lesson. </a:t>
            </a:r>
            <a:endParaRPr lang="en-US" dirty="0"/>
          </a:p>
        </p:txBody>
      </p:sp>
      <p:grpSp>
        <p:nvGrpSpPr>
          <p:cNvPr id="117" name="Group 9"/>
          <p:cNvGrpSpPr/>
          <p:nvPr/>
        </p:nvGrpSpPr>
        <p:grpSpPr>
          <a:xfrm>
            <a:off x="10210800" y="5029200"/>
            <a:ext cx="3657600" cy="3657600"/>
            <a:chOff x="0" y="0"/>
            <a:chExt cx="3657600" cy="3657600"/>
          </a:xfrm>
        </p:grpSpPr>
        <p:pic>
          <p:nvPicPr>
            <p:cNvPr id="115" name="Picture 12" descr="Picture 12"/>
            <p:cNvPicPr>
              <a:picLocks noChangeAspect="1"/>
            </p:cNvPicPr>
            <p:nvPr/>
          </p:nvPicPr>
          <p:blipFill>
            <a:blip r:embed="rId2">
              <a:extLst/>
            </a:blip>
            <a:stretch>
              <a:fillRect/>
            </a:stretch>
          </p:blipFill>
          <p:spPr>
            <a:xfrm>
              <a:off x="0" y="0"/>
              <a:ext cx="3657600" cy="3657600"/>
            </a:xfrm>
            <a:prstGeom prst="rect">
              <a:avLst/>
            </a:prstGeom>
            <a:ln w="12700" cap="flat">
              <a:noFill/>
              <a:miter lim="400000"/>
            </a:ln>
            <a:effectLst>
              <a:outerShdw blurRad="584200" dist="279400" dir="2700000" rotWithShape="0">
                <a:srgbClr val="333333">
                  <a:alpha val="64999"/>
                </a:srgbClr>
              </a:outerShdw>
            </a:effectLst>
          </p:spPr>
        </p:pic>
        <p:sp>
          <p:nvSpPr>
            <p:cNvPr id="116"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247</Words>
  <Application>Microsoft Macintosh PowerPoint</Application>
  <PresentationFormat>Custom</PresentationFormat>
  <Paragraphs>31</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Futura Bold BT</vt:lpstr>
      <vt:lpstr>Gill Sans Light</vt:lpstr>
      <vt:lpstr>Helvetica Neue</vt:lpstr>
      <vt:lpstr>Helvetica Neue Medium</vt:lpstr>
      <vt:lpstr>Times New Roman</vt:lpstr>
      <vt:lpstr>Arial</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Hans Magleby</cp:lastModifiedBy>
  <cp:revision>1</cp:revision>
  <dcterms:modified xsi:type="dcterms:W3CDTF">2019-04-16T17:25:13Z</dcterms:modified>
</cp:coreProperties>
</file>