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1"/>
  </p:normalViewPr>
  <p:slideViewPr>
    <p:cSldViewPr snapToGrid="0" snapToObjects="1">
      <p:cViewPr varScale="1">
        <p:scale>
          <a:sx n="41" d="100"/>
          <a:sy n="41" d="100"/>
        </p:scale>
        <p:origin x="121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Shape 2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 name="Shape 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Change Up 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slide" Target="../slides/slide13.xml"/><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a:hlinkClick r:id="rId4" action="ppaction://hlinksldjump"/>
          </p:cNvPr>
          <p:cNvSpPr/>
          <p:nvPr/>
        </p:nvSpPr>
        <p:spPr>
          <a:xfrm>
            <a:off x="23185169" y="-9427"/>
            <a:ext cx="973139" cy="788691"/>
          </a:xfrm>
          <a:prstGeom prst="rect">
            <a:avLst/>
          </a:prstGeom>
          <a:solidFill>
            <a:srgbClr val="C7C7C7">
              <a:alpha val="0"/>
            </a:srgbClr>
          </a:solidFill>
          <a:ln w="12700">
            <a:miter lim="400000"/>
          </a:ln>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grpSp>
        <p:nvGrpSpPr>
          <p:cNvPr id="6" name="Group"/>
          <p:cNvGrpSpPr/>
          <p:nvPr/>
        </p:nvGrpSpPr>
        <p:grpSpPr>
          <a:xfrm>
            <a:off x="23206081" y="13213046"/>
            <a:ext cx="762001" cy="309017"/>
            <a:chOff x="0" y="0"/>
            <a:chExt cx="762000" cy="309015"/>
          </a:xfrm>
        </p:grpSpPr>
        <p:sp>
          <p:nvSpPr>
            <p:cNvPr id="3" name="Rectangle"/>
            <p:cNvSpPr/>
            <p:nvPr/>
          </p:nvSpPr>
          <p:spPr>
            <a:xfrm>
              <a:off x="0" y="0"/>
              <a:ext cx="762000" cy="309016"/>
            </a:xfrm>
            <a:prstGeom prst="rect">
              <a:avLst/>
            </a:prstGeom>
            <a:blipFill rotWithShape="1">
              <a:blip r:embed="rId5"/>
              <a:srcRect/>
              <a:stretch>
                <a:fillRect/>
              </a:stretch>
            </a:blipFill>
            <a:ln w="12700" cap="flat">
              <a:noFill/>
              <a:miter lim="400000"/>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sp>
          <p:nvSpPr>
            <p:cNvPr id="4" name="Shape"/>
            <p:cNvSpPr/>
            <p:nvPr/>
          </p:nvSpPr>
          <p:spPr>
            <a:xfrm>
              <a:off x="265120" y="38628"/>
              <a:ext cx="231763" cy="23176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3"/>
                    <a:pt x="3626" y="21600"/>
                    <a:pt x="8100" y="21600"/>
                  </a:cubicBezTo>
                  <a:lnTo>
                    <a:pt x="10800" y="21600"/>
                  </a:lnTo>
                  <a:cubicBezTo>
                    <a:pt x="15273" y="21600"/>
                    <a:pt x="18900" y="17974"/>
                    <a:pt x="18900" y="13500"/>
                  </a:cubicBezTo>
                  <a:lnTo>
                    <a:pt x="18900" y="5400"/>
                  </a:lnTo>
                  <a:close/>
                </a:path>
              </a:pathLst>
            </a:custGeom>
            <a:solidFill>
              <a:srgbClr val="000000">
                <a:alpha val="40000"/>
              </a:srgbClr>
            </a:solidFill>
            <a:ln w="12700" cap="flat">
              <a:noFill/>
              <a:miter lim="400000"/>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sp>
          <p:nvSpPr>
            <p:cNvPr id="5" name="Shape"/>
            <p:cNvSpPr/>
            <p:nvPr/>
          </p:nvSpPr>
          <p:spPr>
            <a:xfrm>
              <a:off x="0" y="0"/>
              <a:ext cx="762000" cy="309016"/>
            </a:xfrm>
            <a:custGeom>
              <a:avLst/>
              <a:gdLst/>
              <a:ahLst/>
              <a:cxnLst>
                <a:cxn ang="0">
                  <a:pos x="wd2" y="hd2"/>
                </a:cxn>
                <a:cxn ang="5400000">
                  <a:pos x="wd2" y="hd2"/>
                </a:cxn>
                <a:cxn ang="10800000">
                  <a:pos x="wd2" y="hd2"/>
                </a:cxn>
                <a:cxn ang="16200000">
                  <a:pos x="wd2" y="hd2"/>
                </a:cxn>
              </a:cxnLst>
              <a:rect l="0" t="0" r="r" b="b"/>
              <a:pathLst>
                <a:path w="21600" h="21600" extrusionOk="0">
                  <a:moveTo>
                    <a:pt x="14085" y="6750"/>
                  </a:moveTo>
                  <a:lnTo>
                    <a:pt x="13264" y="6750"/>
                  </a:lnTo>
                  <a:lnTo>
                    <a:pt x="13264" y="12825"/>
                  </a:lnTo>
                  <a:cubicBezTo>
                    <a:pt x="13264" y="16180"/>
                    <a:pt x="12161" y="18900"/>
                    <a:pt x="10800" y="18900"/>
                  </a:cubicBezTo>
                  <a:lnTo>
                    <a:pt x="9979" y="18900"/>
                  </a:lnTo>
                  <a:cubicBezTo>
                    <a:pt x="8618" y="18900"/>
                    <a:pt x="7515" y="16180"/>
                    <a:pt x="7515" y="12825"/>
                  </a:cubicBezTo>
                  <a:lnTo>
                    <a:pt x="7515" y="6750"/>
                  </a:lnTo>
                  <a:lnTo>
                    <a:pt x="9158" y="6750"/>
                  </a:lnTo>
                  <a:lnTo>
                    <a:pt x="9158" y="12825"/>
                  </a:lnTo>
                  <a:cubicBezTo>
                    <a:pt x="9158" y="13943"/>
                    <a:pt x="9525" y="14850"/>
                    <a:pt x="9979" y="14850"/>
                  </a:cubicBezTo>
                  <a:lnTo>
                    <a:pt x="10800" y="14850"/>
                  </a:lnTo>
                  <a:cubicBezTo>
                    <a:pt x="11254" y="14850"/>
                    <a:pt x="11621" y="13943"/>
                    <a:pt x="11621" y="12825"/>
                  </a:cubicBezTo>
                  <a:lnTo>
                    <a:pt x="11621" y="6750"/>
                  </a:lnTo>
                  <a:lnTo>
                    <a:pt x="10800" y="6750"/>
                  </a:lnTo>
                  <a:lnTo>
                    <a:pt x="12442" y="2700"/>
                  </a:lnTo>
                  <a:close/>
                  <a:moveTo>
                    <a:pt x="0" y="0"/>
                  </a:moveTo>
                  <a:lnTo>
                    <a:pt x="21600" y="0"/>
                  </a:lnTo>
                  <a:lnTo>
                    <a:pt x="21600" y="21600"/>
                  </a:lnTo>
                  <a:lnTo>
                    <a:pt x="0" y="21600"/>
                  </a:lnTo>
                  <a:close/>
                </a:path>
              </a:pathLst>
            </a:custGeom>
            <a:noFill/>
            <a:ln w="12700" cap="flat">
              <a:solidFill>
                <a:srgbClr val="808080"/>
              </a:solidFill>
              <a:prstDash val="solid"/>
              <a:round/>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grpSp>
      <p:sp>
        <p:nvSpPr>
          <p:cNvPr id="7" name="Rectangle">
            <a:hlinkClick r:id="" action="ppaction://hlinkshowjump?jump=lastslideviewed"/>
          </p:cNvPr>
          <p:cNvSpPr/>
          <p:nvPr/>
        </p:nvSpPr>
        <p:spPr>
          <a:xfrm>
            <a:off x="23094444" y="12973210"/>
            <a:ext cx="973139" cy="788691"/>
          </a:xfrm>
          <a:prstGeom prst="rect">
            <a:avLst/>
          </a:prstGeom>
          <a:solidFill>
            <a:srgbClr val="C7C7C7">
              <a:alpha val="0"/>
            </a:srgbClr>
          </a:solidFill>
          <a:ln w="12700">
            <a:miter lim="400000"/>
          </a:ln>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8" name="RFY logo _no text.png" descr="RFY logo _no text.png"/>
          <p:cNvPicPr>
            <a:picLocks noChangeAspect="1"/>
          </p:cNvPicPr>
          <p:nvPr/>
        </p:nvPicPr>
        <p:blipFill>
          <a:blip r:embed="rId6">
            <a:extLst/>
          </a:blip>
          <a:stretch>
            <a:fillRect/>
          </a:stretch>
        </p:blipFill>
        <p:spPr>
          <a:xfrm>
            <a:off x="23323439" y="224831"/>
            <a:ext cx="375033" cy="574175"/>
          </a:xfrm>
          <a:prstGeom prst="rect">
            <a:avLst/>
          </a:prstGeom>
          <a:ln w="12700">
            <a:miter lim="400000"/>
          </a:ln>
        </p:spPr>
      </p:pic>
      <p:sp>
        <p:nvSpPr>
          <p:cNvPr id="9"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Title Text</a:t>
            </a:r>
          </a:p>
        </p:txBody>
      </p:sp>
      <p:sp>
        <p:nvSpPr>
          <p:cNvPr id="10"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11952882" y="13038931"/>
            <a:ext cx="460376" cy="498476"/>
          </a:xfrm>
          <a:prstGeom prst="rect">
            <a:avLst/>
          </a:prstGeom>
          <a:ln w="12700">
            <a:miter lim="400000"/>
          </a:ln>
        </p:spPr>
        <p:txBody>
          <a:bodyPr wrap="none" lIns="71437" tIns="71437" rIns="71437" bIns="71437"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1pPr>
      <a:lvl2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2pPr>
      <a:lvl3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3pPr>
      <a:lvl4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4pPr>
      <a:lvl5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5pPr>
      <a:lvl6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6pPr>
      <a:lvl7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7pPr>
      <a:lvl8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8pPr>
      <a:lvl9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9pPr>
    </p:titleStyle>
    <p:bodyStyle>
      <a:lvl1pPr marL="7244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1pPr>
      <a:lvl2pPr marL="12451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2pPr>
      <a:lvl3pPr marL="17658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3pPr>
      <a:lvl4pPr marL="22865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4pPr>
      <a:lvl5pPr marL="28072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5pPr>
      <a:lvl6pPr marL="33279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6pPr>
      <a:lvl7pPr marL="38486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7pPr>
      <a:lvl8pPr marL="43693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8pPr>
      <a:lvl9pPr marL="48900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13.xml"/><Relationship Id="rId4" Type="http://schemas.openxmlformats.org/officeDocument/2006/relationships/slide" Target="slide11.xml"/><Relationship Id="rId5" Type="http://schemas.openxmlformats.org/officeDocument/2006/relationships/slide" Target="slide12.xm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 Target="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ockbottom_poster.png" descr="rockbottom_poster.png"/>
          <p:cNvPicPr>
            <a:picLocks noChangeAspect="1"/>
          </p:cNvPicPr>
          <p:nvPr/>
        </p:nvPicPr>
        <p:blipFill>
          <a:blip r:embed="rId2">
            <a:extLst/>
          </a:blip>
          <a:stretch>
            <a:fillRect/>
          </a:stretch>
        </p:blipFill>
        <p:spPr>
          <a:xfrm>
            <a:off x="3810000" y="304800"/>
            <a:ext cx="16782657" cy="12984343"/>
          </a:xfrm>
          <a:prstGeom prst="rect">
            <a:avLst/>
          </a:prstGeom>
          <a:ln w="12700">
            <a:solidFill>
              <a:srgbClr val="000000"/>
            </a:solidFill>
          </a:ln>
          <a:effectLst>
            <a:outerShdw blurRad="584200" dist="279400" dir="2700000" rotWithShape="0">
              <a:srgbClr val="333333">
                <a:alpha val="64999"/>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rockbottom_poster.png" descr="rockbottom_poster.png"/>
          <p:cNvPicPr>
            <a:picLocks noChangeAspect="1"/>
          </p:cNvPicPr>
          <p:nvPr/>
        </p:nvPicPr>
        <p:blipFill>
          <a:blip r:embed="rId3">
            <a:extLst/>
          </a:blip>
          <a:stretch>
            <a:fillRect/>
          </a:stretch>
        </p:blipFill>
        <p:spPr>
          <a:xfrm>
            <a:off x="3810000" y="304800"/>
            <a:ext cx="16782657" cy="12984343"/>
          </a:xfrm>
          <a:prstGeom prst="rect">
            <a:avLst/>
          </a:prstGeom>
          <a:ln w="12700">
            <a:solidFill>
              <a:srgbClr val="000000"/>
            </a:solidFill>
          </a:ln>
          <a:effectLst>
            <a:outerShdw blurRad="584200" dist="279400" dir="2700000" rotWithShape="0">
              <a:srgbClr val="333333">
                <a:alpha val="64999"/>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Activity</a:t>
            </a:r>
          </a:p>
        </p:txBody>
      </p:sp>
      <p:sp>
        <p:nvSpPr>
          <p:cNvPr id="91" name="Rectangle 8"/>
          <p:cNvSpPr txBox="1"/>
          <p:nvPr/>
        </p:nvSpPr>
        <p:spPr>
          <a:xfrm>
            <a:off x="5943600" y="11430000"/>
            <a:ext cx="12649200"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t>Create your own learning activity slide.  This may include either an object lesson, a group activity, or a group / movement activity.  This slide may include instructions /rules for the activity or a relevant visual prompt to introduce the activity. </a:t>
            </a:r>
          </a:p>
        </p:txBody>
      </p:sp>
      <p:grpSp>
        <p:nvGrpSpPr>
          <p:cNvPr id="94" name="Group 9"/>
          <p:cNvGrpSpPr/>
          <p:nvPr/>
        </p:nvGrpSpPr>
        <p:grpSpPr>
          <a:xfrm>
            <a:off x="10224726" y="5029199"/>
            <a:ext cx="3657601" cy="3657601"/>
            <a:chOff x="0" y="0"/>
            <a:chExt cx="3657600" cy="3657600"/>
          </a:xfrm>
        </p:grpSpPr>
        <p:pic>
          <p:nvPicPr>
            <p:cNvPr id="92" name="Picture 12" descr="Picture 12"/>
            <p:cNvPicPr>
              <a:picLocks noChangeAspect="1"/>
            </p:cNvPicPr>
            <p:nvPr/>
          </p:nvPicPr>
          <p:blipFill>
            <a:blip r:embed="rId2">
              <a:extLst/>
            </a:blip>
            <a:stretch>
              <a:fillRect/>
            </a:stretch>
          </p:blipFill>
          <p:spPr>
            <a:xfrm>
              <a:off x="0" y="-1"/>
              <a:ext cx="3657600" cy="3633218"/>
            </a:xfrm>
            <a:prstGeom prst="rect">
              <a:avLst/>
            </a:prstGeom>
            <a:ln w="12700" cap="flat">
              <a:noFill/>
              <a:miter lim="400000"/>
            </a:ln>
            <a:effectLst>
              <a:outerShdw blurRad="584200" dist="279400" dir="2700000" rotWithShape="0">
                <a:srgbClr val="333333">
                  <a:alpha val="64999"/>
                </a:srgbClr>
              </a:outerShdw>
            </a:effectLst>
          </p:spPr>
        </p:pic>
        <p:sp>
          <p:nvSpPr>
            <p:cNvPr id="93" name="Oval 13"/>
            <p:cNvSpPr/>
            <p:nvPr/>
          </p:nvSpPr>
          <p:spPr>
            <a:xfrm>
              <a:off x="0" y="0"/>
              <a:ext cx="3657600" cy="3657600"/>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6"/>
          <p:cNvGrpSpPr/>
          <p:nvPr/>
        </p:nvGrpSpPr>
        <p:grpSpPr>
          <a:xfrm>
            <a:off x="10210800" y="5028841"/>
            <a:ext cx="3657600" cy="3622025"/>
            <a:chOff x="0" y="0"/>
            <a:chExt cx="3657600" cy="3622024"/>
          </a:xfrm>
        </p:grpSpPr>
        <p:pic>
          <p:nvPicPr>
            <p:cNvPr id="96" name="Picture 10" descr="Picture 10"/>
            <p:cNvPicPr>
              <a:picLocks noChangeAspect="1"/>
            </p:cNvPicPr>
            <p:nvPr/>
          </p:nvPicPr>
          <p:blipFill>
            <a:blip r:embed="rId2">
              <a:extLst/>
            </a:blip>
            <a:stretch>
              <a:fillRect/>
            </a:stretch>
          </p:blipFill>
          <p:spPr>
            <a:xfrm>
              <a:off x="0" y="352"/>
              <a:ext cx="3657600" cy="3621672"/>
            </a:xfrm>
            <a:prstGeom prst="rect">
              <a:avLst/>
            </a:prstGeom>
            <a:ln w="12700" cap="flat">
              <a:noFill/>
              <a:miter lim="400000"/>
            </a:ln>
            <a:effectLst>
              <a:outerShdw blurRad="584200" dist="279400" dir="2700000" rotWithShape="0">
                <a:srgbClr val="333333">
                  <a:alpha val="64999"/>
                </a:srgbClr>
              </a:outerShdw>
            </a:effectLst>
          </p:spPr>
        </p:pic>
        <p:sp>
          <p:nvSpPr>
            <p:cNvPr id="97" name="Oval 11"/>
            <p:cNvSpPr/>
            <p:nvPr/>
          </p:nvSpPr>
          <p:spPr>
            <a:xfrm>
              <a:off x="0" y="-1"/>
              <a:ext cx="3657600" cy="3621673"/>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
        <p:nvSpPr>
          <p:cNvPr id="99"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Journal</a:t>
            </a:r>
          </a:p>
        </p:txBody>
      </p:sp>
      <p:sp>
        <p:nvSpPr>
          <p:cNvPr id="100" name="Rectangle 8"/>
          <p:cNvSpPr txBox="1"/>
          <p:nvPr/>
        </p:nvSpPr>
        <p:spPr>
          <a:xfrm>
            <a:off x="5791200" y="11430000"/>
            <a:ext cx="12649200"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t>Create your own journal activity slide.  This slide may include an art activity, observation activity, or game plan exercise from the WhyTry student journal.  This slide may contain the actual journal page or a relevant visual prompt to introduce the journal activity.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Video</a:t>
            </a:r>
          </a:p>
        </p:txBody>
      </p:sp>
      <p:sp>
        <p:nvSpPr>
          <p:cNvPr id="103" name="Rectangle 8"/>
          <p:cNvSpPr txBox="1"/>
          <p:nvPr/>
        </p:nvSpPr>
        <p:spPr>
          <a:xfrm>
            <a:off x="4572000" y="10497812"/>
            <a:ext cx="15087600" cy="411411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rPr lang="en-US" dirty="0"/>
              <a:t>Create your own Video  Activity slide. This slide may include one of </a:t>
            </a:r>
            <a:r>
              <a:rPr lang="en-US" dirty="0" err="1"/>
              <a:t>WhyTry’s</a:t>
            </a:r>
            <a:r>
              <a:rPr lang="en-US" dirty="0"/>
              <a:t> recommended YouTube clips that you have downloaded and embedded into this slide, or any other relevant video clip reinforcing some aspect of today’s lesson.  Videos may be funny, serious, documentary style, etc.  This is a good opportunity to differentiate your approach to best meet your student’s needs.</a:t>
            </a:r>
          </a:p>
          <a:p>
            <a:r>
              <a:rPr lang="en-US" dirty="0"/>
              <a:t/>
            </a:r>
            <a:br>
              <a:rPr lang="en-US" dirty="0"/>
            </a:br>
            <a:r>
              <a:rPr lang="en-US" dirty="0"/>
              <a:t>*note this will require that you download the clip in order to insert it into your presentation.  There are some free apps listed on the website that you can use to download online video clips for your lesson. </a:t>
            </a:r>
          </a:p>
        </p:txBody>
      </p:sp>
      <p:grpSp>
        <p:nvGrpSpPr>
          <p:cNvPr id="106" name="Group 9"/>
          <p:cNvGrpSpPr/>
          <p:nvPr/>
        </p:nvGrpSpPr>
        <p:grpSpPr>
          <a:xfrm>
            <a:off x="10210800" y="5029200"/>
            <a:ext cx="3657600" cy="3657600"/>
            <a:chOff x="0" y="0"/>
            <a:chExt cx="3657600" cy="3657600"/>
          </a:xfrm>
        </p:grpSpPr>
        <p:pic>
          <p:nvPicPr>
            <p:cNvPr id="104" name="Picture 12" descr="Picture 12"/>
            <p:cNvPicPr>
              <a:picLocks noChangeAspect="1"/>
            </p:cNvPicPr>
            <p:nvPr/>
          </p:nvPicPr>
          <p:blipFill>
            <a:blip r:embed="rId2">
              <a:extLst/>
            </a:blip>
            <a:stretch>
              <a:fillRect/>
            </a:stretch>
          </p:blipFill>
          <p:spPr>
            <a:xfrm>
              <a:off x="0" y="0"/>
              <a:ext cx="3657600" cy="3657600"/>
            </a:xfrm>
            <a:prstGeom prst="rect">
              <a:avLst/>
            </a:prstGeom>
            <a:ln w="12700" cap="flat">
              <a:noFill/>
              <a:miter lim="400000"/>
            </a:ln>
            <a:effectLst>
              <a:outerShdw blurRad="584200" dist="279400" dir="2700000" rotWithShape="0">
                <a:srgbClr val="333333">
                  <a:alpha val="64999"/>
                </a:srgbClr>
              </a:outerShdw>
            </a:effectLst>
          </p:spPr>
        </p:pic>
        <p:sp>
          <p:nvSpPr>
            <p:cNvPr id="105" name="Oval 13"/>
            <p:cNvSpPr/>
            <p:nvPr/>
          </p:nvSpPr>
          <p:spPr>
            <a:xfrm>
              <a:off x="0" y="0"/>
              <a:ext cx="3657600" cy="3657600"/>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txBox="1"/>
          <p:nvPr/>
        </p:nvSpPr>
        <p:spPr>
          <a:xfrm>
            <a:off x="8526434" y="1052830"/>
            <a:ext cx="6739661" cy="782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4900" b="1">
                <a:solidFill>
                  <a:srgbClr val="000000"/>
                </a:solidFill>
                <a:latin typeface="Arial"/>
                <a:ea typeface="Arial"/>
                <a:cs typeface="Arial"/>
                <a:sym typeface="Arial"/>
              </a:defRPr>
            </a:lvl1pPr>
          </a:lstStyle>
          <a:p>
            <a:r>
              <a:t>ATTENTION GETTER</a:t>
            </a:r>
          </a:p>
        </p:txBody>
      </p:sp>
      <p:sp>
        <p:nvSpPr>
          <p:cNvPr id="30" name="Rectangle 1"/>
          <p:cNvSpPr txBox="1"/>
          <p:nvPr/>
        </p:nvSpPr>
        <p:spPr>
          <a:xfrm>
            <a:off x="6621440" y="6078434"/>
            <a:ext cx="10549650" cy="2108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3500" b="1">
                <a:solidFill>
                  <a:srgbClr val="000000"/>
                </a:solidFill>
                <a:latin typeface="Arial"/>
                <a:ea typeface="Arial"/>
                <a:cs typeface="Arial"/>
                <a:sym typeface="Arial"/>
              </a:defRPr>
            </a:lvl1pPr>
          </a:lstStyle>
          <a:p>
            <a:r>
              <a:t>Create your own attention-getter slide to start today’s lesson.  This slide may include music, a story, an object lesson, a "Surrendering the One-up" activity, a group poll, or a brief movie clip.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29"/>
          <p:cNvSpPr txBox="1"/>
          <p:nvPr/>
        </p:nvSpPr>
        <p:spPr>
          <a:xfrm>
            <a:off x="9151925" y="9486461"/>
            <a:ext cx="6080149"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spcBef>
                <a:spcPts val="1200"/>
              </a:spcBef>
              <a:defRPr sz="3000" b="1" u="sng">
                <a:solidFill>
                  <a:srgbClr val="010101"/>
                </a:solidFill>
                <a:uFill>
                  <a:solidFill>
                    <a:srgbClr val="010101"/>
                  </a:solidFill>
                </a:uFill>
                <a:latin typeface="Arial"/>
                <a:ea typeface="Arial"/>
                <a:cs typeface="Arial"/>
                <a:sym typeface="Arial"/>
                <a:hlinkClick r:id="rId2" action="ppaction://hlinksldjump"/>
              </a:defRPr>
            </a:lvl1pPr>
          </a:lstStyle>
          <a:p>
            <a:pPr>
              <a:defRPr u="none">
                <a:solidFill>
                  <a:srgbClr val="000000"/>
                </a:solidFill>
                <a:uFillTx/>
              </a:defRPr>
            </a:pPr>
            <a:r>
              <a:rPr u="sng">
                <a:solidFill>
                  <a:srgbClr val="010101"/>
                </a:solidFill>
                <a:uFill>
                  <a:solidFill>
                    <a:srgbClr val="010101"/>
                  </a:solidFill>
                </a:uFill>
                <a:hlinkClick r:id="rId3" action="ppaction://hlinksldjump"/>
              </a:rPr>
              <a:t>Animated Metaphor Walkthrough</a:t>
            </a:r>
          </a:p>
        </p:txBody>
      </p:sp>
      <p:grpSp>
        <p:nvGrpSpPr>
          <p:cNvPr id="35" name="Group">
            <a:hlinkClick r:id="rId4" action="ppaction://hlinksldjump"/>
          </p:cNvPr>
          <p:cNvGrpSpPr/>
          <p:nvPr/>
        </p:nvGrpSpPr>
        <p:grpSpPr>
          <a:xfrm>
            <a:off x="6521656" y="11840205"/>
            <a:ext cx="3498724" cy="1471678"/>
            <a:chOff x="0" y="0"/>
            <a:chExt cx="3498723" cy="1471677"/>
          </a:xfrm>
        </p:grpSpPr>
        <p:sp>
          <p:nvSpPr>
            <p:cNvPr id="33" name="TextBox 9"/>
            <p:cNvSpPr txBox="1"/>
            <p:nvPr/>
          </p:nvSpPr>
          <p:spPr>
            <a:xfrm>
              <a:off x="-1" y="960901"/>
              <a:ext cx="3498725" cy="51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3000" b="1" u="sng">
                  <a:solidFill>
                    <a:srgbClr val="010101"/>
                  </a:solidFill>
                  <a:uFill>
                    <a:solidFill>
                      <a:srgbClr val="010101"/>
                    </a:solidFill>
                  </a:uFill>
                  <a:latin typeface="Arial"/>
                  <a:ea typeface="Arial"/>
                  <a:cs typeface="Arial"/>
                  <a:sym typeface="Arial"/>
                  <a:hlinkClick r:id="rId3" action="ppaction://hlinksldjump"/>
                </a:defRPr>
              </a:lvl1pPr>
            </a:lstStyle>
            <a:p>
              <a:pPr>
                <a:defRPr u="none">
                  <a:solidFill>
                    <a:srgbClr val="000000"/>
                  </a:solidFill>
                  <a:uFillTx/>
                </a:defRPr>
              </a:pPr>
              <a:r>
                <a:rPr u="sng">
                  <a:solidFill>
                    <a:srgbClr val="010101"/>
                  </a:solidFill>
                  <a:uFill>
                    <a:solidFill>
                      <a:srgbClr val="010101"/>
                    </a:solidFill>
                  </a:uFill>
                  <a:hlinkClick r:id="rId5" action="ppaction://hlinksldjump"/>
                </a:rPr>
                <a:t>Learning Activities</a:t>
              </a:r>
            </a:p>
          </p:txBody>
        </p:sp>
        <p:pic>
          <p:nvPicPr>
            <p:cNvPr id="34" name="Picture 17" descr="Picture 17"/>
            <p:cNvPicPr>
              <a:picLocks noChangeAspect="1"/>
            </p:cNvPicPr>
            <p:nvPr/>
          </p:nvPicPr>
          <p:blipFill>
            <a:blip r:embed="rId6">
              <a:extLst/>
            </a:blip>
            <a:stretch>
              <a:fillRect/>
            </a:stretch>
          </p:blipFill>
          <p:spPr>
            <a:xfrm>
              <a:off x="1277968" y="0"/>
              <a:ext cx="914401" cy="908304"/>
            </a:xfrm>
            <a:prstGeom prst="rect">
              <a:avLst/>
            </a:prstGeom>
            <a:ln w="12700" cap="flat">
              <a:noFill/>
              <a:miter lim="400000"/>
            </a:ln>
            <a:effectLst>
              <a:outerShdw blurRad="292100" dist="139700" dir="2700000" rotWithShape="0">
                <a:srgbClr val="333333">
                  <a:alpha val="64999"/>
                </a:srgbClr>
              </a:outerShdw>
            </a:effectLst>
          </p:spPr>
        </p:pic>
      </p:grpSp>
      <p:grpSp>
        <p:nvGrpSpPr>
          <p:cNvPr id="38" name="Group">
            <a:hlinkClick r:id="rId5" action="ppaction://hlinksldjump"/>
          </p:cNvPr>
          <p:cNvGrpSpPr/>
          <p:nvPr/>
        </p:nvGrpSpPr>
        <p:grpSpPr>
          <a:xfrm>
            <a:off x="11295760" y="11840205"/>
            <a:ext cx="2919597" cy="1484343"/>
            <a:chOff x="0" y="0"/>
            <a:chExt cx="2919596" cy="1484342"/>
          </a:xfrm>
        </p:grpSpPr>
        <p:sp>
          <p:nvSpPr>
            <p:cNvPr id="36" name="TextBox 8"/>
            <p:cNvSpPr txBox="1"/>
            <p:nvPr/>
          </p:nvSpPr>
          <p:spPr>
            <a:xfrm>
              <a:off x="0" y="973566"/>
              <a:ext cx="2919597" cy="51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3000" b="1" u="sng">
                  <a:solidFill>
                    <a:srgbClr val="010101"/>
                  </a:solidFill>
                  <a:uFill>
                    <a:solidFill>
                      <a:srgbClr val="010101"/>
                    </a:solidFill>
                  </a:uFill>
                  <a:latin typeface="Arial"/>
                  <a:ea typeface="Arial"/>
                  <a:cs typeface="Arial"/>
                  <a:sym typeface="Arial"/>
                  <a:hlinkClick r:id="rId3" action="ppaction://hlinksldjump"/>
                </a:defRPr>
              </a:lvl1pPr>
            </a:lstStyle>
            <a:p>
              <a:pPr>
                <a:defRPr u="none">
                  <a:solidFill>
                    <a:srgbClr val="000000"/>
                  </a:solidFill>
                  <a:uFillTx/>
                </a:defRPr>
              </a:pPr>
              <a:r>
                <a:rPr u="sng">
                  <a:solidFill>
                    <a:srgbClr val="010101"/>
                  </a:solidFill>
                  <a:uFill>
                    <a:solidFill>
                      <a:srgbClr val="010101"/>
                    </a:solidFill>
                  </a:uFill>
                  <a:hlinkClick r:id="rId5" action="ppaction://hlinksldjump"/>
                </a:rPr>
                <a:t>Journal Prompt</a:t>
              </a:r>
            </a:p>
          </p:txBody>
        </p:sp>
        <p:pic>
          <p:nvPicPr>
            <p:cNvPr id="37" name="Picture 16" descr="Picture 16"/>
            <p:cNvPicPr>
              <a:picLocks noChangeAspect="1"/>
            </p:cNvPicPr>
            <p:nvPr/>
          </p:nvPicPr>
          <p:blipFill>
            <a:blip r:embed="rId7">
              <a:extLst/>
            </a:blip>
            <a:stretch>
              <a:fillRect/>
            </a:stretch>
          </p:blipFill>
          <p:spPr>
            <a:xfrm>
              <a:off x="997840" y="0"/>
              <a:ext cx="914401" cy="914400"/>
            </a:xfrm>
            <a:prstGeom prst="rect">
              <a:avLst/>
            </a:prstGeom>
            <a:ln w="12700" cap="flat">
              <a:noFill/>
              <a:miter lim="400000"/>
            </a:ln>
            <a:effectLst>
              <a:outerShdw blurRad="292100" dist="139700" dir="2700000" rotWithShape="0">
                <a:srgbClr val="333333">
                  <a:alpha val="64999"/>
                </a:srgbClr>
              </a:outerShdw>
            </a:effectLst>
          </p:spPr>
        </p:pic>
      </p:grpSp>
      <p:grpSp>
        <p:nvGrpSpPr>
          <p:cNvPr id="41" name="Group">
            <a:hlinkClick r:id="rId3" action="ppaction://hlinksldjump"/>
          </p:cNvPr>
          <p:cNvGrpSpPr/>
          <p:nvPr/>
        </p:nvGrpSpPr>
        <p:grpSpPr>
          <a:xfrm>
            <a:off x="15734566" y="11840205"/>
            <a:ext cx="1898165" cy="1458901"/>
            <a:chOff x="0" y="0"/>
            <a:chExt cx="1898163" cy="1458900"/>
          </a:xfrm>
        </p:grpSpPr>
        <p:pic>
          <p:nvPicPr>
            <p:cNvPr id="39" name="Picture 30" descr="Picture 30"/>
            <p:cNvPicPr>
              <a:picLocks noChangeAspect="1"/>
            </p:cNvPicPr>
            <p:nvPr/>
          </p:nvPicPr>
          <p:blipFill>
            <a:blip r:embed="rId8">
              <a:extLst/>
            </a:blip>
            <a:stretch>
              <a:fillRect/>
            </a:stretch>
          </p:blipFill>
          <p:spPr>
            <a:xfrm>
              <a:off x="470633" y="0"/>
              <a:ext cx="914401" cy="914400"/>
            </a:xfrm>
            <a:prstGeom prst="rect">
              <a:avLst/>
            </a:prstGeom>
            <a:ln w="12700" cap="flat">
              <a:noFill/>
              <a:miter lim="400000"/>
            </a:ln>
            <a:effectLst>
              <a:outerShdw blurRad="292100" dist="139700" dir="2700000" rotWithShape="0">
                <a:srgbClr val="333333">
                  <a:alpha val="64999"/>
                </a:srgbClr>
              </a:outerShdw>
            </a:effectLst>
          </p:spPr>
        </p:pic>
        <p:sp>
          <p:nvSpPr>
            <p:cNvPr id="40" name="TextBox 34"/>
            <p:cNvSpPr txBox="1"/>
            <p:nvPr/>
          </p:nvSpPr>
          <p:spPr>
            <a:xfrm>
              <a:off x="0" y="960409"/>
              <a:ext cx="1898164" cy="498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2900" b="1" u="sng">
                  <a:solidFill>
                    <a:srgbClr val="010101"/>
                  </a:solidFill>
                  <a:uFill>
                    <a:solidFill>
                      <a:srgbClr val="010101"/>
                    </a:solidFill>
                  </a:uFill>
                  <a:latin typeface="Arial"/>
                  <a:ea typeface="Arial"/>
                  <a:cs typeface="Arial"/>
                  <a:sym typeface="Arial"/>
                  <a:hlinkClick r:id="rId3" action="ppaction://hlinksldjump"/>
                </a:defRPr>
              </a:lvl1pPr>
            </a:lstStyle>
            <a:p>
              <a:pPr>
                <a:defRPr u="none">
                  <a:solidFill>
                    <a:srgbClr val="000000"/>
                  </a:solidFill>
                  <a:uFillTx/>
                </a:defRPr>
              </a:pPr>
              <a:r>
                <a:rPr u="sng">
                  <a:solidFill>
                    <a:srgbClr val="010101"/>
                  </a:solidFill>
                  <a:uFill>
                    <a:solidFill>
                      <a:srgbClr val="010101"/>
                    </a:solidFill>
                  </a:uFill>
                  <a:hlinkClick r:id="rId2" action="ppaction://hlinksldjump"/>
                </a:rPr>
                <a:t>Video Clip</a:t>
              </a:r>
            </a:p>
          </p:txBody>
        </p:sp>
      </p:grpSp>
      <p:sp>
        <p:nvSpPr>
          <p:cNvPr id="42" name="TextBox 42"/>
          <p:cNvSpPr txBox="1"/>
          <p:nvPr/>
        </p:nvSpPr>
        <p:spPr>
          <a:xfrm>
            <a:off x="8541265" y="10505575"/>
            <a:ext cx="7301469"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3000" b="1" u="sng">
                <a:solidFill>
                  <a:srgbClr val="010101"/>
                </a:solidFill>
                <a:uFill>
                  <a:solidFill>
                    <a:srgbClr val="010101"/>
                  </a:solidFill>
                </a:uFill>
                <a:latin typeface="Arial"/>
                <a:ea typeface="Arial"/>
                <a:cs typeface="Arial"/>
                <a:sym typeface="Arial"/>
                <a:hlinkClick r:id="rId2" action="ppaction://hlinksldjump"/>
              </a:defRPr>
            </a:lvl1pPr>
          </a:lstStyle>
          <a:p>
            <a:pPr>
              <a:defRPr u="none">
                <a:solidFill>
                  <a:srgbClr val="000000"/>
                </a:solidFill>
                <a:uFillTx/>
              </a:defRPr>
            </a:pPr>
            <a:r>
              <a:rPr u="sng">
                <a:solidFill>
                  <a:srgbClr val="010101"/>
                </a:solidFill>
                <a:uFill>
                  <a:solidFill>
                    <a:srgbClr val="010101"/>
                  </a:solidFill>
                </a:uFill>
                <a:hlinkClick r:id="rId2" action="ppaction://hlinksldjump"/>
              </a:rPr>
              <a:t>Single Picture Metaphor (non animated)</a:t>
            </a:r>
          </a:p>
        </p:txBody>
      </p:sp>
      <p:pic>
        <p:nvPicPr>
          <p:cNvPr id="43" name="rockbottom_poster.png" descr="rockbottom_poster.png"/>
          <p:cNvPicPr>
            <a:picLocks noChangeAspect="1"/>
          </p:cNvPicPr>
          <p:nvPr/>
        </p:nvPicPr>
        <p:blipFill>
          <a:blip r:embed="rId9">
            <a:extLst/>
          </a:blip>
          <a:stretch>
            <a:fillRect/>
          </a:stretch>
        </p:blipFill>
        <p:spPr>
          <a:xfrm>
            <a:off x="7086834" y="1072282"/>
            <a:ext cx="10210332" cy="7899492"/>
          </a:xfrm>
          <a:prstGeom prst="rect">
            <a:avLst/>
          </a:prstGeom>
          <a:ln w="12700">
            <a:solidFill>
              <a:srgbClr val="000000"/>
            </a:solidFill>
          </a:ln>
          <a:effectLst>
            <a:outerShdw blurRad="584200" dist="279400" dir="2700000" rotWithShape="0">
              <a:srgbClr val="333333">
                <a:alpha val="64999"/>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ck Bottom Resilience"/>
          <p:cNvSpPr txBox="1"/>
          <p:nvPr/>
        </p:nvSpPr>
        <p:spPr>
          <a:xfrm>
            <a:off x="12192000" y="152400"/>
            <a:ext cx="8839200" cy="223576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2200" b="1">
                <a:solidFill>
                  <a:srgbClr val="000000"/>
                </a:solidFill>
                <a:latin typeface="Arial"/>
                <a:ea typeface="Arial"/>
                <a:cs typeface="Arial"/>
                <a:sym typeface="Arial"/>
              </a:defRPr>
            </a:pPr>
            <a:r>
              <a:rPr sz="7200">
                <a:effectLst>
                  <a:outerShdw blurRad="50800" dist="38100" dir="2700000" rotWithShape="0">
                    <a:srgbClr val="000000">
                      <a:alpha val="43000"/>
                    </a:srgbClr>
                  </a:outerShdw>
                </a:effectLst>
              </a:rPr>
              <a:t>Rock Bottom </a:t>
            </a:r>
            <a:r>
              <a:rPr sz="7200">
                <a:solidFill>
                  <a:srgbClr val="008000"/>
                </a:solidFill>
                <a:effectLst>
                  <a:outerShdw blurRad="50800" dist="38100" dir="2700000" rotWithShape="0">
                    <a:srgbClr val="000000">
                      <a:alpha val="43000"/>
                    </a:srgbClr>
                  </a:outerShdw>
                </a:effectLst>
              </a:rPr>
              <a:t>Resilience</a:t>
            </a:r>
          </a:p>
        </p:txBody>
      </p:sp>
      <p:pic>
        <p:nvPicPr>
          <p:cNvPr id="46" name="staircase4.png" descr="staircase4.png"/>
          <p:cNvPicPr>
            <a:picLocks noChangeAspect="1"/>
          </p:cNvPicPr>
          <p:nvPr/>
        </p:nvPicPr>
        <p:blipFill>
          <a:blip r:embed="rId2">
            <a:extLst/>
          </a:blip>
          <a:srcRect l="11395" r="23518"/>
          <a:stretch>
            <a:fillRect/>
          </a:stretch>
        </p:blipFill>
        <p:spPr>
          <a:xfrm>
            <a:off x="1676400" y="0"/>
            <a:ext cx="9685377" cy="13835139"/>
          </a:xfrm>
          <a:prstGeom prst="rect">
            <a:avLst/>
          </a:prstGeom>
          <a:ln w="12700">
            <a:miter lim="400000"/>
          </a:ln>
          <a:effectLst>
            <a:outerShdw blurRad="584200" dist="279400" dir="2700000" rotWithShape="0">
              <a:srgbClr val="333333">
                <a:alpha val="64999"/>
              </a:srgbClr>
            </a:outerShdw>
          </a:effectLst>
        </p:spPr>
      </p:pic>
      <p:sp>
        <p:nvSpPr>
          <p:cNvPr id="47" name="When you’re at your lowest point, you believe in your ability to change your circumstances, combat hopelessness, and fight on."/>
          <p:cNvSpPr txBox="1"/>
          <p:nvPr/>
        </p:nvSpPr>
        <p:spPr>
          <a:xfrm>
            <a:off x="11887200" y="4398288"/>
            <a:ext cx="9448800" cy="511261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5600" b="1">
                <a:solidFill>
                  <a:srgbClr val="000000"/>
                </a:solidFill>
                <a:latin typeface="Arial"/>
                <a:ea typeface="Arial"/>
                <a:cs typeface="Arial"/>
                <a:sym typeface="Arial"/>
              </a:defRPr>
            </a:lvl1pPr>
          </a:lstStyle>
          <a:p>
            <a:pPr>
              <a:defRPr sz="2200"/>
            </a:pPr>
            <a:r>
              <a:rPr sz="5600"/>
              <a:t>When you’re at your lowest point, you believe in your ability to change your circumstances, combat hopelessness, and fight on. </a:t>
            </a:r>
          </a:p>
        </p:txBody>
      </p:sp>
      <p:sp>
        <p:nvSpPr>
          <p:cNvPr id="48" name="You refuse to be defined by the negative labels you’ve been given, whether by yourself or others."/>
          <p:cNvSpPr txBox="1"/>
          <p:nvPr/>
        </p:nvSpPr>
        <p:spPr>
          <a:xfrm>
            <a:off x="12100630" y="8155661"/>
            <a:ext cx="8930573" cy="4437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2327563" indent="-2327563" algn="l" defTabSz="1828800">
              <a:buClr>
                <a:srgbClr val="008000"/>
              </a:buClr>
              <a:buSzPct val="100000"/>
              <a:buFont typeface="Arial"/>
              <a:buChar char="•"/>
              <a:defRPr sz="5600">
                <a:solidFill>
                  <a:srgbClr val="008000"/>
                </a:solidFill>
                <a:latin typeface="Futura Medium BT"/>
                <a:ea typeface="Futura Medium BT"/>
                <a:cs typeface="Futura Medium BT"/>
                <a:sym typeface="Futura Medium BT"/>
              </a:defRPr>
            </a:lvl1pPr>
          </a:lstStyle>
          <a:p>
            <a:pPr>
              <a:defRPr sz="2200">
                <a:solidFill>
                  <a:srgbClr val="000000"/>
                </a:solidFill>
                <a:latin typeface="Futura Bold BT"/>
                <a:ea typeface="Futura Bold BT"/>
                <a:cs typeface="Futura Bold BT"/>
                <a:sym typeface="Futura Bold BT"/>
              </a:defRPr>
            </a:pPr>
            <a:r>
              <a:rPr sz="5600">
                <a:solidFill>
                  <a:srgbClr val="008000"/>
                </a:solidFill>
                <a:latin typeface="Futura Medium BT"/>
                <a:ea typeface="Futura Medium BT"/>
                <a:cs typeface="Futura Medium BT"/>
                <a:sym typeface="Futura Medium BT"/>
              </a:rPr>
              <a:t>You refuse to be defined by the negative labels you’ve been given, whether by yourself or others. </a:t>
            </a:r>
          </a:p>
        </p:txBody>
      </p:sp>
      <p:sp>
        <p:nvSpPr>
          <p:cNvPr id="49" name="You are able to believe in potential unforeseen options even during your most difficult times."/>
          <p:cNvSpPr txBox="1"/>
          <p:nvPr/>
        </p:nvSpPr>
        <p:spPr>
          <a:xfrm>
            <a:off x="12085019" y="8460461"/>
            <a:ext cx="8773897" cy="4437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2327563" indent="-2327563" algn="l" defTabSz="1828800">
              <a:buClr>
                <a:srgbClr val="008000"/>
              </a:buClr>
              <a:buSzPct val="100000"/>
              <a:buFont typeface="Arial"/>
              <a:buChar char="•"/>
              <a:defRPr sz="5600">
                <a:solidFill>
                  <a:srgbClr val="008000"/>
                </a:solidFill>
                <a:latin typeface="Futura Medium BT"/>
                <a:ea typeface="Futura Medium BT"/>
                <a:cs typeface="Futura Medium BT"/>
                <a:sym typeface="Futura Medium BT"/>
              </a:defRPr>
            </a:lvl1pPr>
          </a:lstStyle>
          <a:p>
            <a:pPr>
              <a:defRPr sz="2200">
                <a:solidFill>
                  <a:srgbClr val="000000"/>
                </a:solidFill>
                <a:latin typeface="Futura Bold BT"/>
                <a:ea typeface="Futura Bold BT"/>
                <a:cs typeface="Futura Bold BT"/>
                <a:sym typeface="Futura Bold BT"/>
              </a:defRPr>
            </a:pPr>
            <a:r>
              <a:rPr sz="5600">
                <a:solidFill>
                  <a:srgbClr val="008000"/>
                </a:solidFill>
                <a:latin typeface="Futura Medium BT"/>
                <a:ea typeface="Futura Medium BT"/>
                <a:cs typeface="Futura Medium BT"/>
                <a:sym typeface="Futura Medium BT"/>
              </a:rPr>
              <a:t>You are able to believe in potential unforeseen options even during your most difficult times.</a:t>
            </a:r>
          </a:p>
        </p:txBody>
      </p:sp>
      <p:sp>
        <p:nvSpPr>
          <p:cNvPr id="50" name="You take control of the present, knowing that losing in the past does not equal losing in the future."/>
          <p:cNvSpPr txBox="1"/>
          <p:nvPr/>
        </p:nvSpPr>
        <p:spPr>
          <a:xfrm>
            <a:off x="12039600" y="8155661"/>
            <a:ext cx="8773897" cy="4437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2327563" indent="-2327563" algn="l" defTabSz="1828800">
              <a:buClr>
                <a:srgbClr val="008000"/>
              </a:buClr>
              <a:buSzPct val="100000"/>
              <a:buFont typeface="Arial"/>
              <a:buChar char="•"/>
              <a:defRPr sz="5600">
                <a:solidFill>
                  <a:srgbClr val="008000"/>
                </a:solidFill>
                <a:latin typeface="Futura Medium BT"/>
                <a:ea typeface="Futura Medium BT"/>
                <a:cs typeface="Futura Medium BT"/>
                <a:sym typeface="Futura Medium BT"/>
              </a:defRPr>
            </a:lvl1pPr>
          </a:lstStyle>
          <a:p>
            <a:pPr>
              <a:defRPr sz="2200">
                <a:solidFill>
                  <a:srgbClr val="000000"/>
                </a:solidFill>
                <a:latin typeface="Futura Bold BT"/>
                <a:ea typeface="Futura Bold BT"/>
                <a:cs typeface="Futura Bold BT"/>
                <a:sym typeface="Futura Bold BT"/>
              </a:defRPr>
            </a:pPr>
            <a:r>
              <a:rPr sz="5600">
                <a:solidFill>
                  <a:srgbClr val="008000"/>
                </a:solidFill>
                <a:latin typeface="Futura Medium BT"/>
                <a:ea typeface="Futura Medium BT"/>
                <a:cs typeface="Futura Medium BT"/>
                <a:sym typeface="Futura Medium BT"/>
              </a:rPr>
              <a:t>You take control of the present, knowing that losing in the past does not equal losing in the future. </a:t>
            </a:r>
          </a:p>
        </p:txBody>
      </p:sp>
      <p:sp>
        <p:nvSpPr>
          <p:cNvPr id="51" name="(You put one foot in front of another when you have every reason to give up)"/>
          <p:cNvSpPr txBox="1"/>
          <p:nvPr/>
        </p:nvSpPr>
        <p:spPr>
          <a:xfrm>
            <a:off x="12039600" y="8507610"/>
            <a:ext cx="8773897" cy="2735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5600">
                <a:solidFill>
                  <a:srgbClr val="008000"/>
                </a:solidFill>
                <a:latin typeface="Futura Medium BT"/>
                <a:ea typeface="Futura Medium BT"/>
                <a:cs typeface="Futura Medium BT"/>
                <a:sym typeface="Futura Medium BT"/>
              </a:defRPr>
            </a:lvl1pPr>
          </a:lstStyle>
          <a:p>
            <a:pPr>
              <a:defRPr sz="2200">
                <a:solidFill>
                  <a:srgbClr val="000000"/>
                </a:solidFill>
                <a:latin typeface="Futura Bold BT"/>
                <a:ea typeface="Futura Bold BT"/>
                <a:cs typeface="Futura Bold BT"/>
                <a:sym typeface="Futura Bold BT"/>
              </a:defRPr>
            </a:pPr>
            <a:r>
              <a:rPr sz="5600">
                <a:solidFill>
                  <a:srgbClr val="008000"/>
                </a:solidFill>
                <a:latin typeface="Futura Medium BT"/>
                <a:ea typeface="Futura Medium BT"/>
                <a:cs typeface="Futura Medium BT"/>
                <a:sym typeface="Futura Medium BT"/>
              </a:rPr>
              <a:t>(You put one foot in front of another when you have every reason to give up)</a:t>
            </a:r>
          </a:p>
        </p:txBody>
      </p:sp>
      <p:pic>
        <p:nvPicPr>
          <p:cNvPr id="52" name="The Resilience Breakthrough_small.png" descr="The Resilience Breakthrough_small.png"/>
          <p:cNvPicPr>
            <a:picLocks noChangeAspect="1"/>
          </p:cNvPicPr>
          <p:nvPr/>
        </p:nvPicPr>
        <p:blipFill>
          <a:blip r:embed="rId3">
            <a:alphaModFix amt="35000"/>
            <a:extLst/>
          </a:blip>
          <a:stretch>
            <a:fillRect/>
          </a:stretch>
        </p:blipFill>
        <p:spPr>
          <a:xfrm>
            <a:off x="11582400" y="42804"/>
            <a:ext cx="304800"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47"/>
                                        </p:tgtEl>
                                        <p:attrNameLst>
                                          <p:attrName>style.visibility</p:attrName>
                                        </p:attrNameLst>
                                      </p:cBhvr>
                                      <p:to>
                                        <p:strVal val="visible"/>
                                      </p:to>
                                    </p:set>
                                    <p:animEffect transition="in" filter="dissolve">
                                      <p:cBhvr>
                                        <p:cTn id="12" dur="1000"/>
                                        <p:tgtEl>
                                          <p:spTgt spid="47"/>
                                        </p:tgtEl>
                                      </p:cBhvr>
                                    </p:animEffect>
                                  </p:childTnLst>
                                </p:cTn>
                              </p:par>
                            </p:childTnLst>
                          </p:cTn>
                        </p:par>
                        <p:par>
                          <p:cTn id="13" fill="hold">
                            <p:stCondLst>
                              <p:cond delay="0"/>
                            </p:stCondLst>
                            <p:childTnLst>
                              <p:par>
                                <p:cTn id="14" presetID="-1" presetClass="path" presetSubtype="0" accel="50000" decel="50000" fill="hold" nodeType="afterEffect">
                                  <p:stCondLst>
                                    <p:cond delay="0"/>
                                  </p:stCondLst>
                                  <p:childTnLst>
                                    <p:animMotion origin="layout" path="M 0.000000 0.000000 L 0.000000 -0.124939" pathEditMode="relative">
                                      <p:cBhvr>
                                        <p:cTn id="15" dur="2000" fill="hold"/>
                                        <p:tgtEl>
                                          <p:spTgt spid="47"/>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51"/>
                                        </p:tgtEl>
                                        <p:attrNameLst>
                                          <p:attrName>style.visibility</p:attrName>
                                        </p:attrNameLst>
                                      </p:cBhvr>
                                      <p:to>
                                        <p:strVal val="visible"/>
                                      </p:to>
                                    </p:set>
                                    <p:animEffect transition="in" filter="dissolve">
                                      <p:cBhvr>
                                        <p:cTn id="20" dur="10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fill="hold" grpId="5" nodeType="clickEffect">
                                  <p:stCondLst>
                                    <p:cond delay="0"/>
                                  </p:stCondLst>
                                  <p:iterate>
                                    <p:tmAbs val="0"/>
                                  </p:iterate>
                                  <p:childTnLst>
                                    <p:animEffect transition="out" filter="dissolve">
                                      <p:cBhvr>
                                        <p:cTn id="24" dur="500" fill="hold"/>
                                        <p:tgtEl>
                                          <p:spTgt spid="51"/>
                                        </p:tgtEl>
                                      </p:cBhvr>
                                    </p:animEffect>
                                    <p:set>
                                      <p:cBhvr>
                                        <p:cTn id="25" fill="hold">
                                          <p:stCondLst>
                                            <p:cond delay="499"/>
                                          </p:stCondLst>
                                        </p:cTn>
                                        <p:tgtEl>
                                          <p:spTgt spid="5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fill="hold" grpId="6" nodeType="clickEffect">
                                  <p:stCondLst>
                                    <p:cond delay="0"/>
                                  </p:stCondLst>
                                  <p:iterate>
                                    <p:tmAbs val="0"/>
                                  </p:iterate>
                                  <p:childTnLst>
                                    <p:set>
                                      <p:cBhvr>
                                        <p:cTn id="29" fill="hold"/>
                                        <p:tgtEl>
                                          <p:spTgt spid="48"/>
                                        </p:tgtEl>
                                        <p:attrNameLst>
                                          <p:attrName>style.visibility</p:attrName>
                                        </p:attrNameLst>
                                      </p:cBhvr>
                                      <p:to>
                                        <p:strVal val="visible"/>
                                      </p:to>
                                    </p:set>
                                    <p:animEffect transition="in" filter="dissolve">
                                      <p:cBhvr>
                                        <p:cTn id="30" dur="10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7" nodeType="clickEffect">
                                  <p:stCondLst>
                                    <p:cond delay="0"/>
                                  </p:stCondLst>
                                  <p:iterate>
                                    <p:tmAbs val="0"/>
                                  </p:iterate>
                                  <p:childTnLst>
                                    <p:anim calcmode="lin" valueType="num">
                                      <p:cBhvr>
                                        <p:cTn id="34" dur="500" fill="hold"/>
                                        <p:tgtEl>
                                          <p:spTgt spid="48"/>
                                        </p:tgtEl>
                                        <p:attrNameLst>
                                          <p:attrName>ppt_x</p:attrName>
                                        </p:attrNameLst>
                                      </p:cBhvr>
                                      <p:tavLst>
                                        <p:tav tm="0">
                                          <p:val>
                                            <p:strVal val="ppt_x"/>
                                          </p:val>
                                        </p:tav>
                                        <p:tav tm="100000">
                                          <p:val>
                                            <p:strVal val="ppt_x"/>
                                          </p:val>
                                        </p:tav>
                                      </p:tavLst>
                                    </p:anim>
                                    <p:anim calcmode="lin" valueType="num">
                                      <p:cBhvr>
                                        <p:cTn id="35" dur="500" fill="hold"/>
                                        <p:tgtEl>
                                          <p:spTgt spid="48"/>
                                        </p:tgtEl>
                                        <p:attrNameLst>
                                          <p:attrName>ppt_y</p:attrName>
                                        </p:attrNameLst>
                                      </p:cBhvr>
                                      <p:tavLst>
                                        <p:tav tm="0">
                                          <p:val>
                                            <p:strVal val="ppt_y"/>
                                          </p:val>
                                        </p:tav>
                                        <p:tav tm="100000">
                                          <p:val>
                                            <p:strVal val="1+ppt_h/2"/>
                                          </p:val>
                                        </p:tav>
                                      </p:tavLst>
                                    </p:anim>
                                    <p:set>
                                      <p:cBhvr>
                                        <p:cTn id="36" fill="hold">
                                          <p:stCondLst>
                                            <p:cond delay="499"/>
                                          </p:stCondLst>
                                        </p:cTn>
                                        <p:tgtEl>
                                          <p:spTgt spid="48"/>
                                        </p:tgtEl>
                                        <p:attrNameLst>
                                          <p:attrName>style.visibility</p:attrName>
                                        </p:attrNameLst>
                                      </p:cBhvr>
                                      <p:to>
                                        <p:strVal val="hidden"/>
                                      </p:to>
                                    </p:set>
                                  </p:childTnLst>
                                </p:cTn>
                              </p:par>
                            </p:childTnLst>
                          </p:cTn>
                        </p:par>
                        <p:par>
                          <p:cTn id="37" fill="hold">
                            <p:stCondLst>
                              <p:cond delay="500"/>
                            </p:stCondLst>
                            <p:childTnLst>
                              <p:par>
                                <p:cTn id="38" presetID="9" presetClass="entr" fill="hold" grpId="8" nodeType="afterEffect">
                                  <p:stCondLst>
                                    <p:cond delay="0"/>
                                  </p:stCondLst>
                                  <p:iterate>
                                    <p:tmAbs val="0"/>
                                  </p:iterate>
                                  <p:childTnLst>
                                    <p:set>
                                      <p:cBhvr>
                                        <p:cTn id="39" fill="hold"/>
                                        <p:tgtEl>
                                          <p:spTgt spid="49"/>
                                        </p:tgtEl>
                                        <p:attrNameLst>
                                          <p:attrName>style.visibility</p:attrName>
                                        </p:attrNameLst>
                                      </p:cBhvr>
                                      <p:to>
                                        <p:strVal val="visible"/>
                                      </p:to>
                                    </p:set>
                                    <p:animEffect transition="in" filter="dissolve">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9" nodeType="clickEffect">
                                  <p:stCondLst>
                                    <p:cond delay="0"/>
                                  </p:stCondLst>
                                  <p:iterate>
                                    <p:tmAbs val="0"/>
                                  </p:iterate>
                                  <p:childTnLst>
                                    <p:anim calcmode="lin" valueType="num">
                                      <p:cBhvr>
                                        <p:cTn id="44" dur="500" fill="hold"/>
                                        <p:tgtEl>
                                          <p:spTgt spid="49"/>
                                        </p:tgtEl>
                                        <p:attrNameLst>
                                          <p:attrName>ppt_x</p:attrName>
                                        </p:attrNameLst>
                                      </p:cBhvr>
                                      <p:tavLst>
                                        <p:tav tm="0">
                                          <p:val>
                                            <p:strVal val="ppt_x"/>
                                          </p:val>
                                        </p:tav>
                                        <p:tav tm="100000">
                                          <p:val>
                                            <p:strVal val="ppt_x"/>
                                          </p:val>
                                        </p:tav>
                                      </p:tavLst>
                                    </p:anim>
                                    <p:anim calcmode="lin" valueType="num">
                                      <p:cBhvr>
                                        <p:cTn id="45" dur="500" fill="hold"/>
                                        <p:tgtEl>
                                          <p:spTgt spid="49"/>
                                        </p:tgtEl>
                                        <p:attrNameLst>
                                          <p:attrName>ppt_y</p:attrName>
                                        </p:attrNameLst>
                                      </p:cBhvr>
                                      <p:tavLst>
                                        <p:tav tm="0">
                                          <p:val>
                                            <p:strVal val="ppt_y"/>
                                          </p:val>
                                        </p:tav>
                                        <p:tav tm="100000">
                                          <p:val>
                                            <p:strVal val="1+ppt_h/2"/>
                                          </p:val>
                                        </p:tav>
                                      </p:tavLst>
                                    </p:anim>
                                    <p:set>
                                      <p:cBhvr>
                                        <p:cTn id="46" fill="hold">
                                          <p:stCondLst>
                                            <p:cond delay="499"/>
                                          </p:stCondLst>
                                        </p:cTn>
                                        <p:tgtEl>
                                          <p:spTgt spid="49"/>
                                        </p:tgtEl>
                                        <p:attrNameLst>
                                          <p:attrName>style.visibility</p:attrName>
                                        </p:attrNameLst>
                                      </p:cBhvr>
                                      <p:to>
                                        <p:strVal val="hidden"/>
                                      </p:to>
                                    </p:set>
                                  </p:childTnLst>
                                </p:cTn>
                              </p:par>
                            </p:childTnLst>
                          </p:cTn>
                        </p:par>
                        <p:par>
                          <p:cTn id="47" fill="hold">
                            <p:stCondLst>
                              <p:cond delay="500"/>
                            </p:stCondLst>
                            <p:childTnLst>
                              <p:par>
                                <p:cTn id="48" presetID="9" presetClass="entr" fill="hold" grpId="10" nodeType="afterEffect">
                                  <p:stCondLst>
                                    <p:cond delay="0"/>
                                  </p:stCondLst>
                                  <p:iterate>
                                    <p:tmAbs val="0"/>
                                  </p:iterate>
                                  <p:childTnLst>
                                    <p:set>
                                      <p:cBhvr>
                                        <p:cTn id="49" fill="hold"/>
                                        <p:tgtEl>
                                          <p:spTgt spid="50"/>
                                        </p:tgtEl>
                                        <p:attrNameLst>
                                          <p:attrName>style.visibility</p:attrName>
                                        </p:attrNameLst>
                                      </p:cBhvr>
                                      <p:to>
                                        <p:strVal val="visible"/>
                                      </p:to>
                                    </p:set>
                                    <p:animEffect transition="in" filter="dissolve">
                                      <p:cBhvr>
                                        <p:cTn id="50"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animBg="1" advAuto="0"/>
      <p:bldP spid="47" grpId="2" animBg="1" advAuto="0"/>
      <p:bldP spid="48" grpId="6" animBg="1" advAuto="0"/>
      <p:bldP spid="48" grpId="7" animBg="1" advAuto="0"/>
      <p:bldP spid="49" grpId="8" animBg="1" advAuto="0"/>
      <p:bldP spid="49" grpId="9" animBg="1" advAuto="0"/>
      <p:bldP spid="50" grpId="10" animBg="1" advAuto="0"/>
      <p:bldP spid="51" grpId="4" animBg="1" advAuto="0"/>
      <p:bldP spid="51"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rockbottom_seed.png" descr="rockbottom_seed.png"/>
          <p:cNvPicPr>
            <a:picLocks noChangeAspect="1"/>
          </p:cNvPicPr>
          <p:nvPr/>
        </p:nvPicPr>
        <p:blipFill>
          <a:blip r:embed="rId2">
            <a:extLst/>
          </a:blip>
          <a:stretch>
            <a:fillRect/>
          </a:stretch>
        </p:blipFill>
        <p:spPr>
          <a:xfrm>
            <a:off x="3810000" y="309879"/>
            <a:ext cx="16724538" cy="12917986"/>
          </a:xfrm>
          <a:prstGeom prst="rect">
            <a:avLst/>
          </a:prstGeom>
          <a:ln w="12700">
            <a:solidFill>
              <a:srgbClr val="000000"/>
            </a:solidFill>
          </a:ln>
          <a:effectLst>
            <a:outerShdw blurRad="584200" dist="279400" dir="2700000" rotWithShape="0">
              <a:srgbClr val="333333">
                <a:alpha val="64999"/>
              </a:srgbClr>
            </a:outerShdw>
          </a:effectLst>
        </p:spPr>
      </p:pic>
      <p:pic>
        <p:nvPicPr>
          <p:cNvPr id="55" name="image3.png" descr="image3.png"/>
          <p:cNvPicPr>
            <a:picLocks noChangeAspect="1"/>
          </p:cNvPicPr>
          <p:nvPr/>
        </p:nvPicPr>
        <p:blipFill>
          <a:blip r:embed="rId3">
            <a:extLst/>
          </a:blip>
          <a:stretch>
            <a:fillRect/>
          </a:stretch>
        </p:blipFill>
        <p:spPr>
          <a:xfrm>
            <a:off x="3797808" y="303607"/>
            <a:ext cx="16776192" cy="12924258"/>
          </a:xfrm>
          <a:prstGeom prst="rect">
            <a:avLst/>
          </a:prstGeom>
          <a:ln w="12700">
            <a:miter lim="400000"/>
          </a:ln>
        </p:spPr>
      </p:pic>
      <p:pic>
        <p:nvPicPr>
          <p:cNvPr id="56" name="seed1.ai" descr="seed1.ai"/>
          <p:cNvPicPr>
            <a:picLocks noChangeAspect="1"/>
          </p:cNvPicPr>
          <p:nvPr/>
        </p:nvPicPr>
        <p:blipFill>
          <a:blip r:embed="rId4">
            <a:extLst/>
          </a:blip>
          <a:srcRect l="46977" t="44973" r="47810" b="45371"/>
          <a:stretch>
            <a:fillRect/>
          </a:stretch>
        </p:blipFill>
        <p:spPr>
          <a:xfrm>
            <a:off x="11498947" y="8987965"/>
            <a:ext cx="925285" cy="1324429"/>
          </a:xfrm>
          <a:prstGeom prst="rect">
            <a:avLst/>
          </a:prstGeom>
          <a:ln w="12700">
            <a:miter lim="400000"/>
          </a:ln>
        </p:spPr>
      </p:pic>
      <p:pic>
        <p:nvPicPr>
          <p:cNvPr id="57" name="seed2.ai" descr="seed2.ai"/>
          <p:cNvPicPr>
            <a:picLocks noChangeAspect="1"/>
          </p:cNvPicPr>
          <p:nvPr/>
        </p:nvPicPr>
        <p:blipFill>
          <a:blip r:embed="rId5">
            <a:extLst/>
          </a:blip>
          <a:srcRect l="43196" t="38545" r="44270" b="38968"/>
          <a:stretch>
            <a:fillRect/>
          </a:stretch>
        </p:blipFill>
        <p:spPr>
          <a:xfrm>
            <a:off x="4724400" y="1157516"/>
            <a:ext cx="2195286" cy="3084287"/>
          </a:xfrm>
          <a:prstGeom prst="rect">
            <a:avLst/>
          </a:prstGeom>
          <a:ln w="12700">
            <a:miter lim="400000"/>
          </a:ln>
        </p:spPr>
      </p:pic>
      <p:pic>
        <p:nvPicPr>
          <p:cNvPr id="58" name="seed3.ai" descr="seed3.ai"/>
          <p:cNvPicPr>
            <a:picLocks noChangeAspect="1"/>
          </p:cNvPicPr>
          <p:nvPr/>
        </p:nvPicPr>
        <p:blipFill>
          <a:blip r:embed="rId6">
            <a:extLst/>
          </a:blip>
          <a:srcRect l="46952" t="38756" r="45791" b="38094"/>
          <a:stretch>
            <a:fillRect/>
          </a:stretch>
        </p:blipFill>
        <p:spPr>
          <a:xfrm>
            <a:off x="11342916" y="8051800"/>
            <a:ext cx="1288143" cy="3175002"/>
          </a:xfrm>
          <a:prstGeom prst="rect">
            <a:avLst/>
          </a:prstGeom>
          <a:ln w="12700">
            <a:miter lim="400000"/>
          </a:ln>
        </p:spPr>
      </p:pic>
      <p:sp>
        <p:nvSpPr>
          <p:cNvPr id="59" name="What are some examples of…"/>
          <p:cNvSpPr txBox="1"/>
          <p:nvPr/>
        </p:nvSpPr>
        <p:spPr>
          <a:xfrm>
            <a:off x="13438515" y="11171938"/>
            <a:ext cx="4990625" cy="9840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sz="2800" b="1">
                <a:solidFill>
                  <a:srgbClr val="FFFFFF"/>
                </a:solidFill>
                <a:latin typeface="Arial"/>
                <a:ea typeface="Arial"/>
                <a:cs typeface="Arial"/>
                <a:sym typeface="Arial"/>
              </a:defRPr>
            </a:pPr>
            <a:r>
              <a:t>What are some examples of</a:t>
            </a:r>
            <a:endParaRPr b="0">
              <a:latin typeface="Futura Bold BT"/>
              <a:ea typeface="Futura Bold BT"/>
              <a:cs typeface="Futura Bold BT"/>
              <a:sym typeface="Futura Bold BT"/>
            </a:endParaRPr>
          </a:p>
          <a:p>
            <a:pPr defTabSz="1828800">
              <a:defRPr sz="2800" b="1">
                <a:solidFill>
                  <a:srgbClr val="FFFFFF"/>
                </a:solidFill>
                <a:latin typeface="Arial"/>
                <a:ea typeface="Arial"/>
                <a:cs typeface="Arial"/>
                <a:sym typeface="Arial"/>
              </a:defRPr>
            </a:pPr>
            <a:r>
              <a:t>rock bottom moments?</a:t>
            </a:r>
          </a:p>
        </p:txBody>
      </p:sp>
      <p:sp>
        <p:nvSpPr>
          <p:cNvPr id="60" name="Do you ever feel frustrated about the…"/>
          <p:cNvSpPr txBox="1"/>
          <p:nvPr/>
        </p:nvSpPr>
        <p:spPr>
          <a:xfrm>
            <a:off x="13297479" y="7452624"/>
            <a:ext cx="6610098" cy="9840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sz="2800" b="1">
                <a:solidFill>
                  <a:srgbClr val="000000"/>
                </a:solidFill>
                <a:latin typeface="Arial"/>
                <a:ea typeface="Arial"/>
                <a:cs typeface="Arial"/>
                <a:sym typeface="Arial"/>
              </a:defRPr>
            </a:pPr>
            <a:r>
              <a:t>Do you ever feel frustrated about the </a:t>
            </a:r>
            <a:endParaRPr b="0">
              <a:latin typeface="Futura Bold BT"/>
              <a:ea typeface="Futura Bold BT"/>
              <a:cs typeface="Futura Bold BT"/>
              <a:sym typeface="Futura Bold BT"/>
            </a:endParaRPr>
          </a:p>
          <a:p>
            <a:pPr defTabSz="1828800">
              <a:defRPr sz="2800" b="1">
                <a:solidFill>
                  <a:srgbClr val="000000"/>
                </a:solidFill>
                <a:latin typeface="Arial"/>
                <a:ea typeface="Arial"/>
                <a:cs typeface="Arial"/>
                <a:sym typeface="Arial"/>
              </a:defRPr>
            </a:pPr>
            <a:r>
              <a:t>situation you are in?</a:t>
            </a:r>
          </a:p>
        </p:txBody>
      </p:sp>
      <p:sp>
        <p:nvSpPr>
          <p:cNvPr id="61" name="What is the difference between…"/>
          <p:cNvSpPr txBox="1"/>
          <p:nvPr/>
        </p:nvSpPr>
        <p:spPr>
          <a:xfrm>
            <a:off x="4765395" y="10488138"/>
            <a:ext cx="5622127" cy="13904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sz="2800" b="1">
                <a:solidFill>
                  <a:srgbClr val="FFFFFF"/>
                </a:solidFill>
                <a:latin typeface="Arial"/>
                <a:ea typeface="Arial"/>
                <a:cs typeface="Arial"/>
                <a:sym typeface="Arial"/>
              </a:defRPr>
            </a:pPr>
            <a:r>
              <a:t>What is the difference between </a:t>
            </a:r>
            <a:endParaRPr b="0">
              <a:latin typeface="Futura Bold BT"/>
              <a:ea typeface="Futura Bold BT"/>
              <a:cs typeface="Futura Bold BT"/>
              <a:sym typeface="Futura Bold BT"/>
            </a:endParaRPr>
          </a:p>
          <a:p>
            <a:pPr defTabSz="1828800">
              <a:defRPr sz="2800" b="1">
                <a:solidFill>
                  <a:srgbClr val="FFFFFF"/>
                </a:solidFill>
                <a:latin typeface="Arial"/>
                <a:ea typeface="Arial"/>
                <a:cs typeface="Arial"/>
                <a:sym typeface="Arial"/>
              </a:defRPr>
            </a:pPr>
            <a:r>
              <a:t>actual rock bottom and your </a:t>
            </a:r>
            <a:br/>
            <a:r>
              <a:t>personal rock bottom?</a:t>
            </a:r>
          </a:p>
        </p:txBody>
      </p:sp>
      <p:sp>
        <p:nvSpPr>
          <p:cNvPr id="62" name="Rock Bottom Resilience"/>
          <p:cNvSpPr txBox="1"/>
          <p:nvPr/>
        </p:nvSpPr>
        <p:spPr>
          <a:xfrm>
            <a:off x="5334000" y="264517"/>
            <a:ext cx="14173200" cy="1529081"/>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defTabSz="1828800">
              <a:defRPr sz="8800">
                <a:solidFill>
                  <a:srgbClr val="008000"/>
                </a:solidFill>
                <a:latin typeface="Futura Bold BT"/>
                <a:ea typeface="Futura Bold BT"/>
                <a:cs typeface="Futura Bold BT"/>
                <a:sym typeface="Futura Bold BT"/>
              </a:defRPr>
            </a:lvl1pPr>
          </a:lstStyle>
          <a:p>
            <a:r>
              <a:t>Rock Bottom Resilience</a:t>
            </a:r>
          </a:p>
        </p:txBody>
      </p:sp>
      <p:sp>
        <p:nvSpPr>
          <p:cNvPr id="63" name="Have you ever seen a seed blowing in the wind and wondered where it will end up?"/>
          <p:cNvSpPr txBox="1"/>
          <p:nvPr/>
        </p:nvSpPr>
        <p:spPr>
          <a:xfrm>
            <a:off x="12846225" y="1763120"/>
            <a:ext cx="7534025" cy="9840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800" b="1">
                <a:solidFill>
                  <a:srgbClr val="000000"/>
                </a:solidFill>
                <a:latin typeface="Arial"/>
                <a:ea typeface="Arial"/>
                <a:cs typeface="Arial"/>
                <a:sym typeface="Arial"/>
              </a:defRPr>
            </a:lvl1pPr>
          </a:lstStyle>
          <a:p>
            <a:r>
              <a:t>Have you ever seen a seed blowing in the wind and wondered where it will end up?</a:t>
            </a:r>
          </a:p>
        </p:txBody>
      </p:sp>
      <p:sp>
        <p:nvSpPr>
          <p:cNvPr id="64" name="What does a seed need to grow?"/>
          <p:cNvSpPr txBox="1"/>
          <p:nvPr/>
        </p:nvSpPr>
        <p:spPr>
          <a:xfrm>
            <a:off x="4571104" y="6900075"/>
            <a:ext cx="5727870" cy="57764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sz="2800" b="1">
                <a:solidFill>
                  <a:srgbClr val="000000"/>
                </a:solidFill>
                <a:latin typeface="Arial"/>
                <a:ea typeface="Arial"/>
                <a:cs typeface="Arial"/>
                <a:sym typeface="Arial"/>
              </a:defRPr>
            </a:lvl1pPr>
          </a:lstStyle>
          <a:p>
            <a:r>
              <a:t>What does a seed need to grow?</a:t>
            </a:r>
          </a:p>
        </p:txBody>
      </p:sp>
      <p:sp>
        <p:nvSpPr>
          <p:cNvPr id="65" name="Can a seed control the environment it ends up in?"/>
          <p:cNvSpPr txBox="1"/>
          <p:nvPr/>
        </p:nvSpPr>
        <p:spPr>
          <a:xfrm>
            <a:off x="9034628" y="4396709"/>
            <a:ext cx="4928639" cy="9840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800" b="1">
                <a:solidFill>
                  <a:srgbClr val="000000"/>
                </a:solidFill>
                <a:latin typeface="Arial"/>
                <a:ea typeface="Arial"/>
                <a:cs typeface="Arial"/>
                <a:sym typeface="Arial"/>
              </a:defRPr>
            </a:lvl1pPr>
          </a:lstStyle>
          <a:p>
            <a:r>
              <a:t>Can a seed control the environment it ends up in?</a:t>
            </a:r>
          </a:p>
        </p:txBody>
      </p:sp>
      <p:sp>
        <p:nvSpPr>
          <p:cNvPr id="66" name="Do things ever happen that are beyond your control?"/>
          <p:cNvSpPr txBox="1"/>
          <p:nvPr/>
        </p:nvSpPr>
        <p:spPr>
          <a:xfrm>
            <a:off x="11986986" y="5853636"/>
            <a:ext cx="5496589" cy="9840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800" b="1">
                <a:solidFill>
                  <a:srgbClr val="000000"/>
                </a:solidFill>
                <a:latin typeface="Arial"/>
                <a:ea typeface="Arial"/>
                <a:cs typeface="Arial"/>
                <a:sym typeface="Arial"/>
              </a:defRPr>
            </a:lvl1pPr>
          </a:lstStyle>
          <a:p>
            <a:r>
              <a:t>Do things ever happen that are beyond your control?</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3"/>
                                        </p:tgtEl>
                                        <p:attrNameLst>
                                          <p:attrName>style.visibility</p:attrName>
                                        </p:attrNameLst>
                                      </p:cBhvr>
                                      <p:to>
                                        <p:strVal val="visible"/>
                                      </p:to>
                                    </p:set>
                                    <p:anim calcmode="lin" valueType="num">
                                      <p:cBhvr>
                                        <p:cTn id="7" dur="500" fill="hold"/>
                                        <p:tgtEl>
                                          <p:spTgt spid="63"/>
                                        </p:tgtEl>
                                        <p:attrNameLst>
                                          <p:attrName>ppt_x</p:attrName>
                                        </p:attrNameLst>
                                      </p:cBhvr>
                                      <p:tavLst>
                                        <p:tav tm="0">
                                          <p:val>
                                            <p:strVal val="0-#ppt_w/2"/>
                                          </p:val>
                                        </p:tav>
                                        <p:tav tm="100000">
                                          <p:val>
                                            <p:strVal val="#ppt_x"/>
                                          </p:val>
                                        </p:tav>
                                      </p:tavLst>
                                    </p:anim>
                                    <p:anim calcmode="lin" valueType="num">
                                      <p:cBhvr>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57"/>
                                        </p:tgtEl>
                                        <p:attrNameLst>
                                          <p:attrName>style.visibility</p:attrName>
                                        </p:attrNameLst>
                                      </p:cBhvr>
                                      <p:to>
                                        <p:strVal val="visible"/>
                                      </p:to>
                                    </p:set>
                                    <p:animEffect transition="in" filter="dissolve">
                                      <p:cBhvr>
                                        <p:cTn id="13" dur="2000"/>
                                        <p:tgtEl>
                                          <p:spTgt spid="57"/>
                                        </p:tgtEl>
                                      </p:cBhvr>
                                    </p:animEffect>
                                  </p:childTnLst>
                                </p:cTn>
                              </p:par>
                            </p:childTnLst>
                          </p:cTn>
                        </p:par>
                        <p:par>
                          <p:cTn id="14" fill="hold">
                            <p:stCondLst>
                              <p:cond delay="0"/>
                            </p:stCondLst>
                            <p:childTnLst>
                              <p:par>
                                <p:cTn id="15" presetID="-1" presetClass="path" presetSubtype="0" accel="50000" decel="50000" fill="hold" nodeType="afterEffect">
                                  <p:stCondLst>
                                    <p:cond delay="0"/>
                                  </p:stCondLst>
                                  <p:childTnLst>
                                    <p:animMotion origin="layout" path="M 0.000000 0.000000 C 0.002280 0.001385 0.003907 0.004277 0.005551 0.007199 C 0.007194 0.010122 0.008854 0.013074 0.011197 0.014579 C 0.016410 0.024759 0.008205 0.009719 0.014842 0.018509 C 0.019275 0.024299 0.023437 0.034019 0.029040 0.037029 C 0.029366 0.037494 0.029690 0.037957 0.030048 0.038419 C 0.030405 0.038882 0.030795 0.039344 0.031252 0.039809 C 0.031579 0.039924 0.031937 0.039982 0.032311 0.040127 C 0.032685 0.040272 0.033075 0.040504 0.033465 0.040969 C 0.034376 0.041894 0.035255 0.043282 0.036118 0.044757 C 0.036980 0.046232 0.037826 0.047794 0.038670 0.049069 C 0.041145 0.052659 0.044010 0.056709 0.047054 0.060297 C 0.050098 0.063884 0.053321 0.067009 0.056512 0.068749 C 0.058009 0.071409 0.060092 0.073144 0.062338 0.074503 C 0.064584 0.075862 0.066994 0.076844 0.069142 0.077999 C 0.074546 0.084369 0.082262 0.088652 0.090172 0.091516 C 0.098083 0.094379 0.106189 0.095824 0.112372 0.096519 C 0.118755 0.096059 0.125130 0.096059 0.131640 0.095369 C 0.139327 0.094439 0.147270 0.088189 0.154822 0.084719 C 0.156382 0.082864 0.158237 0.081069 0.160157 0.079478 C 0.162077 0.077887 0.164062 0.076499 0.165885 0.075459 C 0.167317 0.073029 0.169010 0.070829 0.170801 0.068861 C 0.172592 0.066892 0.174480 0.065154 0.176302 0.063649 C 0.177540 0.061334 0.179070 0.059714 0.180649 0.058152 C 0.182227 0.056589 0.183855 0.055084 0.185287 0.052999 C 0.187500 0.049529 0.189941 0.046289 0.192464 0.043223 C 0.194987 0.040157 0.197591 0.037264 0.200130 0.034489 C 0.201172 0.033099 0.202052 0.031767 0.202980 0.030608 C 0.203908 0.029449 0.204885 0.028464 0.206122 0.027769 C 0.208335 0.023719 0.210905 0.020364 0.213590 0.017241 C 0.216275 0.014117 0.219075 0.011224 0.221745 0.008099 C 0.225326 0.003699 0.228907 -0.000583 0.232586 -0.004606 C 0.236265 -0.008628 0.240041 -0.012391 0.244012 -0.015751 C 0.246225 -0.019801 0.251531 -0.024488 0.256984 -0.028626 C 0.262436 -0.032763 0.268035 -0.036351 0.270832 -0.038201 C 0.285937 -0.049081 0.301695 -0.055791 0.317707 -0.062041 C 0.332422 -0.068061 0.346357 -0.074081 0.361590 -0.076621 C 0.363607 -0.077086 0.367579 -0.077956 0.371762 -0.078767 C 0.375945 -0.079578 0.380340 -0.080331 0.383205 -0.080561 C 0.388219 -0.081141 0.395835 -0.081836 0.402198 -0.082386 C 0.408560 -0.082936 0.413670 -0.083341 0.413670 -0.083341 C 0.417124 -0.082646 0.420575 -0.082066 0.424042 -0.081457 C 0.427509 -0.080848 0.430991 -0.080211 0.434505 -0.079401 C 0.436264 -0.078591 0.437859 -0.077551 0.439422 -0.076394 C 0.440985 -0.075238 0.442515 -0.073966 0.444142 -0.072691 C 0.448957 -0.069221 0.454297 -0.068061 0.459120 -0.063431 C 0.463672 -0.059031 0.467317 -0.051391 0.471750 -0.046301 C 0.474090 -0.040051 0.475785 -0.040051 0.479167 -0.034261 C 0.482032 -0.029401 0.484380 -0.023381 0.487372 -0.018521 C 0.488089 -0.014821 0.488934 -0.010828 0.489926 -0.006951 C 0.490918 -0.003073 0.492056 0.000689 0.493357 0.003929 C 0.494790 0.013649 0.492577 0.001149 0.496222 0.014579 C 0.498442 0.022909 0.499350 0.033329 0.500782 0.042359 C 0.500456 0.048724 0.500359 0.052717 0.500196 0.056421 C 0.500034 0.060124 0.499807 0.063539 0.499222 0.068749 C 0.498960 0.070484 0.498536 0.072682 0.498113 0.074851 C 0.497690 0.077019 0.497269 0.079159 0.497010 0.080779 C 0.496879 0.081359 0.496682 0.082344 0.496518 0.083184 C 0.496354 0.084024 0.496222 0.084719 0.496222 0.084719 C 0.495506 0.092009 0.494595 0.099879 0.493114 0.107287 C 0.491634 0.114694 0.489585 0.121639 0.486592 0.127079 C 0.485745 0.131014 0.483596 0.136397 0.481155 0.141403 C 0.478714 0.146409 0.475980 0.151039 0.473962 0.153469 C 0.472140 0.158444 0.469601 0.162957 0.466834 0.167123 C 0.464066 0.171289 0.461070 0.175109 0.458332 0.178699 C 0.456836 0.180434 0.455372 0.182692 0.453890 0.184862 C 0.452409 0.187032 0.450911 0.189114 0.449347 0.190499 C 0.440299 0.197444 0.430826 0.202422 0.421191 0.206329 C 0.411557 0.210237 0.401760 0.213074 0.392062 0.215739 C 0.384705 0.215044 0.377379 0.214117 0.370070 0.213161 C 0.362762 0.212204 0.355470 0.211219 0.348180 0.210409 C 0.341475 0.208444 0.334607 0.206882 0.327836 0.204769 C 0.321065 0.202657 0.314392 0.199994 0.308077 0.195829 C 0.304365 0.193284 0.300652 0.190969 0.296925 0.188769 C 0.293197 0.186569 0.289455 0.184484 0.285682 0.182399 C 0.284377 0.181824 0.283172 0.180842 0.281967 0.179858 C 0.280762 0.178874 0.279559 0.177889 0.278257 0.177309 C 0.277282 0.176844 0.276240 0.176439 0.275213 0.176034 C 0.274187 0.175629 0.273176 0.175224 0.272265 0.174759 C 0.269794 0.173139 0.267289 0.171694 0.264799 0.170191 C 0.262309 0.168687 0.259834 0.167124 0.257422 0.165269 C 0.253714 0.162724 0.249905 0.159717 0.246048 0.157056 C 0.242190 0.154394 0.238282 0.152079 0.234375 0.150919 C 0.229492 0.147334 0.224544 0.144499 0.219564 0.141982 C 0.214584 0.139464 0.209572 0.137264 0.204562 0.134949 C 0.201956 0.133674 0.199547 0.132112 0.197137 0.130666 C 0.194728 0.129219 0.192319 0.127889 0.189712 0.127079 C 0.186847 0.124879 0.183919 0.123202 0.180941 0.121929 C 0.177964 0.120657 0.174937 0.119789 0.171877 0.119209 C 0.168165 0.116779 0.164323 0.115447 0.160449 0.114549 C 0.156575 0.113652 0.152670 0.113189 0.148830 0.112499 C 0.143100 0.108794 0.136753 0.106827 0.130357 0.105612 C 0.123962 0.104397 0.117517 0.103934 0.111592 0.103239 C 0.096352 0.103699 0.081255 0.102079 0.066277 0.105779 C 0.056385 0.108099 0.037890 0.115039 0.029040 0.123139 C 0.026239 0.125569 0.023244 0.128694 0.020217 0.131617 C 0.017190 0.134539 0.014130 0.137259 0.011197 0.138879 C 0.010807 0.139344 0.010417 0.139749 0.010043 0.140183 C 0.009669 0.140617 0.009311 0.141079 0.008985 0.141659 C 0.008659 0.142009 0.008398 0.142414 0.008154 0.142848 C 0.007910 0.143282 0.007684 0.143744 0.007425 0.144209 C 0.006514 0.145364 0.005210 0.147042 0.004135 0.148431 C 0.003060 0.149819 0.002212 0.150919 0.002212 0.150919 C 0.001496 0.152654 0.000780 0.154159 0.000048 0.155636 C -0.000685 0.157112 -0.001433 0.158559 -0.002213 0.160179 C -0.003773 0.167359 -0.006510 0.170129 -0.008985 0.175689 C -0.011063 0.180319 -0.011588 0.186339 -0.012630 0.191659 C -0.013410 0.201614 -0.014093 0.211452 -0.014239 0.221318 C -0.014385 0.231184 -0.013995 0.241079 -0.012630 0.251149 C -0.012630 0.251149 -0.012401 0.253522 -0.012108 0.256039 C -0.011815 0.258557 -0.011456 0.261219 -0.011198 0.261799 C -0.009765 0.266314 -0.008398 0.269554 -0.006771 0.272215 C -0.005143 0.274877 -0.003255 0.276959 -0.000780 0.279159 C 0.000262 0.279969 0.001955 0.281302 0.003388 0.282432 C 0.004820 0.283562 0.005992 0.284489 0.005992 0.284489 C 0.013999 0.284254 0.022039 0.284079 0.030095 0.283877 C 0.038152 0.283674 0.046226 0.283444 0.054300 0.283099 C 0.065370 0.282399 0.077737 0.274999 0.087765 0.267129 C 0.097920 0.259249 0.109770 0.255319 0.120577 0.251149 C 0.129165 0.251849 0.137895 0.251849 0.146617 0.252539 C 0.157162 0.253239 0.167842 0.258559 0.178515 0.260639 C 0.181447 0.261799 0.184541 0.262842 0.187601 0.264231 C 0.190661 0.265619 0.193687 0.267354 0.196485 0.269899 C 0.198375 0.271519 0.200134 0.273544 0.201924 0.275483 C 0.203715 0.277422 0.205537 0.279274 0.207555 0.280549 C 0.211980 0.287729 0.216930 0.293279 0.221745 0.300229 C 0.225652 0.306009 0.228390 0.313879 0.232162 0.320129 C 0.232620 0.322564 0.233336 0.324939 0.234231 0.327168 C 0.235127 0.329397 0.236201 0.331479 0.237375 0.333329 C 0.239325 0.343284 0.241472 0.353179 0.243457 0.363248 C 0.245443 0.373317 0.247267 0.383559 0.248572 0.394209 C 0.248831 0.400919 0.249090 0.407459 0.249431 0.414028 C 0.249772 0.420597 0.250196 0.427194 0.250785 0.434019 C 0.250849 0.435294 0.251109 0.436569 0.251305 0.437872 C 0.251501 0.439174 0.251632 0.440504 0.251437 0.441889 C 0.251239 0.442584 0.250880 0.441892 0.250474 0.440880 C 0.250067 0.439869 0.249611 0.438539 0.249217 0.437959" pathEditMode="relative">
                                      <p:cBhvr>
                                        <p:cTn id="16" dur="5000" fill="hold"/>
                                        <p:tgtEl>
                                          <p:spTgt spid="57"/>
                                        </p:tgtEl>
                                        <p:attrNameLst>
                                          <p:attrName>ppt_x</p:attrName>
                                          <p:attrName>ppt_y</p:attrName>
                                        </p:attrNameLst>
                                      </p:cBhvr>
                                    </p:animMotion>
                                  </p:childTnLst>
                                </p:cTn>
                              </p:par>
                            </p:childTnLst>
                          </p:cTn>
                        </p:par>
                        <p:par>
                          <p:cTn id="17" fill="hold">
                            <p:stCondLst>
                              <p:cond delay="5000"/>
                            </p:stCondLst>
                            <p:childTnLst>
                              <p:par>
                                <p:cTn id="18" presetID="9" presetClass="exit" fill="hold" grpId="4" nodeType="afterEffect">
                                  <p:stCondLst>
                                    <p:cond delay="0"/>
                                  </p:stCondLst>
                                  <p:iterate>
                                    <p:tmAbs val="0"/>
                                  </p:iterate>
                                  <p:childTnLst>
                                    <p:animEffect transition="out" filter="dissolve">
                                      <p:cBhvr>
                                        <p:cTn id="19" dur="500" fill="hold"/>
                                        <p:tgtEl>
                                          <p:spTgt spid="57"/>
                                        </p:tgtEl>
                                      </p:cBhvr>
                                    </p:animEffect>
                                    <p:set>
                                      <p:cBhvr>
                                        <p:cTn id="20" fill="hold">
                                          <p:stCondLst>
                                            <p:cond delay="499"/>
                                          </p:stCondLst>
                                        </p:cTn>
                                        <p:tgtEl>
                                          <p:spTgt spid="57"/>
                                        </p:tgtEl>
                                        <p:attrNameLst>
                                          <p:attrName>style.visibility</p:attrName>
                                        </p:attrNameLst>
                                      </p:cBhvr>
                                      <p:to>
                                        <p:strVal val="hidden"/>
                                      </p:to>
                                    </p:set>
                                  </p:childTnLst>
                                </p:cTn>
                              </p:par>
                            </p:childTnLst>
                          </p:cTn>
                        </p:par>
                        <p:par>
                          <p:cTn id="21" fill="hold">
                            <p:stCondLst>
                              <p:cond delay="5500"/>
                            </p:stCondLst>
                            <p:childTnLst>
                              <p:par>
                                <p:cTn id="22" presetID="9" presetClass="entr" fill="hold" grpId="5" nodeType="afterEffect">
                                  <p:stCondLst>
                                    <p:cond delay="0"/>
                                  </p:stCondLst>
                                  <p:iterate>
                                    <p:tmAbs val="0"/>
                                  </p:iterate>
                                  <p:childTnLst>
                                    <p:set>
                                      <p:cBhvr>
                                        <p:cTn id="23" fill="hold"/>
                                        <p:tgtEl>
                                          <p:spTgt spid="56"/>
                                        </p:tgtEl>
                                        <p:attrNameLst>
                                          <p:attrName>style.visibility</p:attrName>
                                        </p:attrNameLst>
                                      </p:cBhvr>
                                      <p:to>
                                        <p:strVal val="visible"/>
                                      </p:to>
                                    </p:set>
                                    <p:animEffect transition="in" filter="dissolv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6" nodeType="clickEffect">
                                  <p:stCondLst>
                                    <p:cond delay="0"/>
                                  </p:stCondLst>
                                  <p:iterate>
                                    <p:tmAbs val="0"/>
                                  </p:iterate>
                                  <p:childTnLst>
                                    <p:set>
                                      <p:cBhvr>
                                        <p:cTn id="28" fill="hold"/>
                                        <p:tgtEl>
                                          <p:spTgt spid="64"/>
                                        </p:tgtEl>
                                        <p:attrNameLst>
                                          <p:attrName>style.visibility</p:attrName>
                                        </p:attrNameLst>
                                      </p:cBhvr>
                                      <p:to>
                                        <p:strVal val="visible"/>
                                      </p:to>
                                    </p:set>
                                    <p:anim calcmode="lin" valueType="num">
                                      <p:cBhvr>
                                        <p:cTn id="29" dur="500" fill="hold"/>
                                        <p:tgtEl>
                                          <p:spTgt spid="64"/>
                                        </p:tgtEl>
                                        <p:attrNameLst>
                                          <p:attrName>ppt_x</p:attrName>
                                        </p:attrNameLst>
                                      </p:cBhvr>
                                      <p:tavLst>
                                        <p:tav tm="0">
                                          <p:val>
                                            <p:strVal val="0-#ppt_w/2"/>
                                          </p:val>
                                        </p:tav>
                                        <p:tav tm="100000">
                                          <p:val>
                                            <p:strVal val="#ppt_x"/>
                                          </p:val>
                                        </p:tav>
                                      </p:tavLst>
                                    </p:anim>
                                    <p:anim calcmode="lin" valueType="num">
                                      <p:cBhvr>
                                        <p:cTn id="30"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7" nodeType="clickEffect">
                                  <p:stCondLst>
                                    <p:cond delay="0"/>
                                  </p:stCondLst>
                                  <p:iterate>
                                    <p:tmAbs val="0"/>
                                  </p:iterate>
                                  <p:childTnLst>
                                    <p:set>
                                      <p:cBhvr>
                                        <p:cTn id="34" fill="hold"/>
                                        <p:tgtEl>
                                          <p:spTgt spid="55"/>
                                        </p:tgtEl>
                                        <p:attrNameLst>
                                          <p:attrName>style.visibility</p:attrName>
                                        </p:attrNameLst>
                                      </p:cBhvr>
                                      <p:to>
                                        <p:strVal val="visible"/>
                                      </p:to>
                                    </p:set>
                                    <p:animEffect transition="in" filter="wipe(up)">
                                      <p:cBhvr>
                                        <p:cTn id="35" dur="30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8" nodeType="clickEffect">
                                  <p:stCondLst>
                                    <p:cond delay="0"/>
                                  </p:stCondLst>
                                  <p:iterate>
                                    <p:tmAbs val="0"/>
                                  </p:iterate>
                                  <p:childTnLst>
                                    <p:set>
                                      <p:cBhvr>
                                        <p:cTn id="39" fill="hold"/>
                                        <p:tgtEl>
                                          <p:spTgt spid="65"/>
                                        </p:tgtEl>
                                        <p:attrNameLst>
                                          <p:attrName>style.visibility</p:attrName>
                                        </p:attrNameLst>
                                      </p:cBhvr>
                                      <p:to>
                                        <p:strVal val="visible"/>
                                      </p:to>
                                    </p:set>
                                    <p:anim calcmode="lin" valueType="num">
                                      <p:cBhvr>
                                        <p:cTn id="40" dur="500" fill="hold"/>
                                        <p:tgtEl>
                                          <p:spTgt spid="65"/>
                                        </p:tgtEl>
                                        <p:attrNameLst>
                                          <p:attrName>ppt_x</p:attrName>
                                        </p:attrNameLst>
                                      </p:cBhvr>
                                      <p:tavLst>
                                        <p:tav tm="0">
                                          <p:val>
                                            <p:strVal val="0-#ppt_w/2"/>
                                          </p:val>
                                        </p:tav>
                                        <p:tav tm="100000">
                                          <p:val>
                                            <p:strVal val="#ppt_x"/>
                                          </p:val>
                                        </p:tav>
                                      </p:tavLst>
                                    </p:anim>
                                    <p:anim calcmode="lin" valueType="num">
                                      <p:cBhvr>
                                        <p:cTn id="41"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9" nodeType="clickEffect">
                                  <p:stCondLst>
                                    <p:cond delay="0"/>
                                  </p:stCondLst>
                                  <p:iterate>
                                    <p:tmAbs val="0"/>
                                  </p:iterate>
                                  <p:childTnLst>
                                    <p:set>
                                      <p:cBhvr>
                                        <p:cTn id="45" fill="hold"/>
                                        <p:tgtEl>
                                          <p:spTgt spid="66"/>
                                        </p:tgtEl>
                                        <p:attrNameLst>
                                          <p:attrName>style.visibility</p:attrName>
                                        </p:attrNameLst>
                                      </p:cBhvr>
                                      <p:to>
                                        <p:strVal val="visible"/>
                                      </p:to>
                                    </p:set>
                                    <p:anim calcmode="lin" valueType="num">
                                      <p:cBhvr>
                                        <p:cTn id="46" dur="500" fill="hold"/>
                                        <p:tgtEl>
                                          <p:spTgt spid="66"/>
                                        </p:tgtEl>
                                        <p:attrNameLst>
                                          <p:attrName>ppt_x</p:attrName>
                                        </p:attrNameLst>
                                      </p:cBhvr>
                                      <p:tavLst>
                                        <p:tav tm="0">
                                          <p:val>
                                            <p:strVal val="0-#ppt_w/2"/>
                                          </p:val>
                                        </p:tav>
                                        <p:tav tm="100000">
                                          <p:val>
                                            <p:strVal val="#ppt_x"/>
                                          </p:val>
                                        </p:tav>
                                      </p:tavLst>
                                    </p:anim>
                                    <p:anim calcmode="lin" valueType="num">
                                      <p:cBhvr>
                                        <p:cTn id="47"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10" nodeType="clickEffect">
                                  <p:stCondLst>
                                    <p:cond delay="0"/>
                                  </p:stCondLst>
                                  <p:iterate>
                                    <p:tmAbs val="0"/>
                                  </p:iterate>
                                  <p:childTnLst>
                                    <p:set>
                                      <p:cBhvr>
                                        <p:cTn id="51" fill="hold"/>
                                        <p:tgtEl>
                                          <p:spTgt spid="60"/>
                                        </p:tgtEl>
                                        <p:attrNameLst>
                                          <p:attrName>style.visibility</p:attrName>
                                        </p:attrNameLst>
                                      </p:cBhvr>
                                      <p:to>
                                        <p:strVal val="visible"/>
                                      </p:to>
                                    </p:set>
                                    <p:anim calcmode="lin" valueType="num">
                                      <p:cBhvr>
                                        <p:cTn id="52" dur="500" fill="hold"/>
                                        <p:tgtEl>
                                          <p:spTgt spid="60"/>
                                        </p:tgtEl>
                                        <p:attrNameLst>
                                          <p:attrName>ppt_x</p:attrName>
                                        </p:attrNameLst>
                                      </p:cBhvr>
                                      <p:tavLst>
                                        <p:tav tm="0">
                                          <p:val>
                                            <p:strVal val="0-#ppt_w/2"/>
                                          </p:val>
                                        </p:tav>
                                        <p:tav tm="100000">
                                          <p:val>
                                            <p:strVal val="#ppt_x"/>
                                          </p:val>
                                        </p:tav>
                                      </p:tavLst>
                                    </p:anim>
                                    <p:anim calcmode="lin" valueType="num">
                                      <p:cBhvr>
                                        <p:cTn id="53"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11" nodeType="clickEffect">
                                  <p:stCondLst>
                                    <p:cond delay="0"/>
                                  </p:stCondLst>
                                  <p:iterate>
                                    <p:tmAbs val="0"/>
                                  </p:iterate>
                                  <p:childTnLst>
                                    <p:set>
                                      <p:cBhvr>
                                        <p:cTn id="57" fill="hold"/>
                                        <p:tgtEl>
                                          <p:spTgt spid="59"/>
                                        </p:tgtEl>
                                        <p:attrNameLst>
                                          <p:attrName>style.visibility</p:attrName>
                                        </p:attrNameLst>
                                      </p:cBhvr>
                                      <p:to>
                                        <p:strVal val="visible"/>
                                      </p:to>
                                    </p:set>
                                    <p:anim calcmode="lin" valueType="num">
                                      <p:cBhvr>
                                        <p:cTn id="58" dur="500" fill="hold"/>
                                        <p:tgtEl>
                                          <p:spTgt spid="59"/>
                                        </p:tgtEl>
                                        <p:attrNameLst>
                                          <p:attrName>ppt_x</p:attrName>
                                        </p:attrNameLst>
                                      </p:cBhvr>
                                      <p:tavLst>
                                        <p:tav tm="0">
                                          <p:val>
                                            <p:strVal val="0-#ppt_w/2"/>
                                          </p:val>
                                        </p:tav>
                                        <p:tav tm="100000">
                                          <p:val>
                                            <p:strVal val="#ppt_x"/>
                                          </p:val>
                                        </p:tav>
                                      </p:tavLst>
                                    </p:anim>
                                    <p:anim calcmode="lin" valueType="num">
                                      <p:cBhvr>
                                        <p:cTn id="59"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12" nodeType="clickEffect">
                                  <p:stCondLst>
                                    <p:cond delay="0"/>
                                  </p:stCondLst>
                                  <p:iterate>
                                    <p:tmAbs val="0"/>
                                  </p:iterate>
                                  <p:childTnLst>
                                    <p:set>
                                      <p:cBhvr>
                                        <p:cTn id="63" fill="hold"/>
                                        <p:tgtEl>
                                          <p:spTgt spid="61"/>
                                        </p:tgtEl>
                                        <p:attrNameLst>
                                          <p:attrName>style.visibility</p:attrName>
                                        </p:attrNameLst>
                                      </p:cBhvr>
                                      <p:to>
                                        <p:strVal val="visible"/>
                                      </p:to>
                                    </p:set>
                                    <p:anim calcmode="lin" valueType="num">
                                      <p:cBhvr>
                                        <p:cTn id="64" dur="500" fill="hold"/>
                                        <p:tgtEl>
                                          <p:spTgt spid="61"/>
                                        </p:tgtEl>
                                        <p:attrNameLst>
                                          <p:attrName>ppt_x</p:attrName>
                                        </p:attrNameLst>
                                      </p:cBhvr>
                                      <p:tavLst>
                                        <p:tav tm="0">
                                          <p:val>
                                            <p:strVal val="0-#ppt_w/2"/>
                                          </p:val>
                                        </p:tav>
                                        <p:tav tm="100000">
                                          <p:val>
                                            <p:strVal val="#ppt_x"/>
                                          </p:val>
                                        </p:tav>
                                      </p:tavLst>
                                    </p:anim>
                                    <p:anim calcmode="lin" valueType="num">
                                      <p:cBhvr>
                                        <p:cTn id="65"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13" nodeType="clickEffect">
                                  <p:stCondLst>
                                    <p:cond delay="0"/>
                                  </p:stCondLst>
                                  <p:iterate>
                                    <p:tmAbs val="0"/>
                                  </p:iterate>
                                  <p:childTnLst>
                                    <p:set>
                                      <p:cBhvr>
                                        <p:cTn id="69" fill="hold"/>
                                        <p:tgtEl>
                                          <p:spTgt spid="58"/>
                                        </p:tgtEl>
                                        <p:attrNameLst>
                                          <p:attrName>style.visibility</p:attrName>
                                        </p:attrNameLst>
                                      </p:cBhvr>
                                      <p:to>
                                        <p:strVal val="visible"/>
                                      </p:to>
                                    </p:set>
                                    <p:anim calcmode="lin" valueType="num">
                                      <p:cBhvr>
                                        <p:cTn id="70" dur="4250" fill="hold"/>
                                        <p:tgtEl>
                                          <p:spTgt spid="58"/>
                                        </p:tgtEl>
                                        <p:attrNameLst>
                                          <p:attrName>ppt_w</p:attrName>
                                        </p:attrNameLst>
                                      </p:cBhvr>
                                      <p:tavLst>
                                        <p:tav tm="0">
                                          <p:val>
                                            <p:fltVal val="0"/>
                                          </p:val>
                                        </p:tav>
                                        <p:tav tm="100000">
                                          <p:val>
                                            <p:strVal val="#ppt_w"/>
                                          </p:val>
                                        </p:tav>
                                      </p:tavLst>
                                    </p:anim>
                                    <p:anim calcmode="lin" valueType="num">
                                      <p:cBhvr>
                                        <p:cTn id="71" dur="425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7" animBg="1" advAuto="0"/>
      <p:bldP spid="56" grpId="5" animBg="1" advAuto="0"/>
      <p:bldP spid="57" grpId="2" animBg="1" advAuto="0"/>
      <p:bldP spid="57" grpId="4" animBg="1" advAuto="0"/>
      <p:bldP spid="58" grpId="13" animBg="1" advAuto="0"/>
      <p:bldP spid="59" grpId="11" animBg="1" advAuto="0"/>
      <p:bldP spid="60" grpId="10" animBg="1" advAuto="0"/>
      <p:bldP spid="61" grpId="12" animBg="1" advAuto="0"/>
      <p:bldP spid="63" grpId="1" animBg="1" advAuto="0"/>
      <p:bldP spid="64" grpId="6" animBg="1" advAuto="0"/>
      <p:bldP spid="65" grpId="8" animBg="1" advAuto="0"/>
      <p:bldP spid="66" grpId="9"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age7.jpeg" descr="image7.jpeg"/>
          <p:cNvPicPr>
            <a:picLocks noChangeAspect="1"/>
          </p:cNvPicPr>
          <p:nvPr/>
        </p:nvPicPr>
        <p:blipFill>
          <a:blip r:embed="rId2">
            <a:extLst/>
          </a:blip>
          <a:stretch>
            <a:fillRect/>
          </a:stretch>
        </p:blipFill>
        <p:spPr>
          <a:xfrm>
            <a:off x="4267200" y="914400"/>
            <a:ext cx="15773400" cy="10515600"/>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8.jpeg" descr="image8.jpeg"/>
          <p:cNvPicPr>
            <a:picLocks noChangeAspect="1"/>
          </p:cNvPicPr>
          <p:nvPr/>
        </p:nvPicPr>
        <p:blipFill>
          <a:blip r:embed="rId2">
            <a:extLst/>
          </a:blip>
          <a:srcRect t="23333"/>
          <a:stretch>
            <a:fillRect/>
          </a:stretch>
        </p:blipFill>
        <p:spPr>
          <a:xfrm>
            <a:off x="6858000" y="327659"/>
            <a:ext cx="10972800" cy="12618721"/>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9.jpeg" descr="image9.jpeg"/>
          <p:cNvPicPr>
            <a:picLocks noChangeAspect="1"/>
          </p:cNvPicPr>
          <p:nvPr/>
        </p:nvPicPr>
        <p:blipFill>
          <a:blip r:embed="rId2">
            <a:extLst/>
          </a:blip>
          <a:stretch>
            <a:fillRect/>
          </a:stretch>
        </p:blipFill>
        <p:spPr>
          <a:xfrm>
            <a:off x="4114800" y="914400"/>
            <a:ext cx="16002000" cy="10666959"/>
          </a:xfrm>
          <a:prstGeom prst="rect">
            <a:avLst/>
          </a:prstGeom>
          <a:ln w="12700">
            <a:miter lim="400000"/>
          </a:ln>
          <a:effectLst>
            <a:outerShdw blurRad="584200" dist="279400" dir="2700000" rotWithShape="0">
              <a:srgbClr val="333333">
                <a:alpha val="64999"/>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rockbottom_plant.jpg.ai" descr="rockbottom_plant.jpg.ai"/>
          <p:cNvPicPr>
            <a:picLocks noChangeAspect="1"/>
          </p:cNvPicPr>
          <p:nvPr/>
        </p:nvPicPr>
        <p:blipFill>
          <a:blip r:embed="rId2">
            <a:extLst/>
          </a:blip>
          <a:stretch>
            <a:fillRect/>
          </a:stretch>
        </p:blipFill>
        <p:spPr>
          <a:xfrm>
            <a:off x="3783105" y="388257"/>
            <a:ext cx="16790896" cy="12974782"/>
          </a:xfrm>
          <a:prstGeom prst="rect">
            <a:avLst/>
          </a:prstGeom>
          <a:ln w="12700">
            <a:solidFill>
              <a:srgbClr val="000000"/>
            </a:solidFill>
          </a:ln>
          <a:effectLst>
            <a:outerShdw blurRad="584200" dist="279400" dir="2700000" rotWithShape="0">
              <a:srgbClr val="333333">
                <a:alpha val="64999"/>
              </a:srgbClr>
            </a:outerShdw>
          </a:effectLst>
        </p:spPr>
      </p:pic>
      <p:pic>
        <p:nvPicPr>
          <p:cNvPr id="75" name="image11.png" descr="image11.png"/>
          <p:cNvPicPr>
            <a:picLocks noChangeAspect="1"/>
          </p:cNvPicPr>
          <p:nvPr/>
        </p:nvPicPr>
        <p:blipFill>
          <a:blip r:embed="rId3">
            <a:extLst/>
          </a:blip>
          <a:stretch>
            <a:fillRect/>
          </a:stretch>
        </p:blipFill>
        <p:spPr>
          <a:xfrm>
            <a:off x="3783105" y="367445"/>
            <a:ext cx="16795708" cy="12995591"/>
          </a:xfrm>
          <a:prstGeom prst="rect">
            <a:avLst/>
          </a:prstGeom>
          <a:ln w="12700">
            <a:miter lim="400000"/>
          </a:ln>
        </p:spPr>
      </p:pic>
      <p:sp>
        <p:nvSpPr>
          <p:cNvPr id="76" name="Rectangle"/>
          <p:cNvSpPr/>
          <p:nvPr/>
        </p:nvSpPr>
        <p:spPr>
          <a:xfrm>
            <a:off x="3935505" y="10769600"/>
            <a:ext cx="16486096" cy="2147668"/>
          </a:xfrm>
          <a:prstGeom prst="rect">
            <a:avLst/>
          </a:prstGeom>
          <a:solidFill>
            <a:srgbClr val="000000">
              <a:alpha val="38000"/>
            </a:srgbClr>
          </a:solidFill>
          <a:ln w="12700">
            <a:miter lim="400000"/>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sp>
        <p:nvSpPr>
          <p:cNvPr id="77" name="Rock Bottom Resilience"/>
          <p:cNvSpPr txBox="1"/>
          <p:nvPr/>
        </p:nvSpPr>
        <p:spPr>
          <a:xfrm>
            <a:off x="5334000" y="391517"/>
            <a:ext cx="14173200" cy="1529081"/>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defTabSz="1828800">
              <a:defRPr sz="8800">
                <a:solidFill>
                  <a:srgbClr val="008000"/>
                </a:solidFill>
                <a:latin typeface="Futura Bold BT"/>
                <a:ea typeface="Futura Bold BT"/>
                <a:cs typeface="Futura Bold BT"/>
                <a:sym typeface="Futura Bold BT"/>
              </a:defRPr>
            </a:lvl1pPr>
          </a:lstStyle>
          <a:p>
            <a:r>
              <a:t>Rock Bottom Resilience</a:t>
            </a:r>
          </a:p>
        </p:txBody>
      </p:sp>
      <p:sp>
        <p:nvSpPr>
          <p:cNvPr id="78" name="You flip the switch at your lowest point"/>
          <p:cNvSpPr txBox="1"/>
          <p:nvPr/>
        </p:nvSpPr>
        <p:spPr>
          <a:xfrm>
            <a:off x="4419600" y="3117083"/>
            <a:ext cx="6248400" cy="1427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685800" indent="-685800" algn="l" defTabSz="1828800">
              <a:buSzPct val="100000"/>
              <a:buAutoNum type="arabicPeriod"/>
              <a:defRPr sz="2800" b="1">
                <a:solidFill>
                  <a:srgbClr val="000000"/>
                </a:solidFill>
                <a:latin typeface="Arial"/>
                <a:ea typeface="Arial"/>
                <a:cs typeface="Arial"/>
                <a:sym typeface="Arial"/>
              </a:defRPr>
            </a:lvl1pPr>
          </a:lstStyle>
          <a:p>
            <a:r>
              <a:t>You flip the switch at your lowest point</a:t>
            </a:r>
            <a:endParaRPr b="0">
              <a:latin typeface="Futura Bold BT"/>
              <a:ea typeface="Futura Bold BT"/>
              <a:cs typeface="Futura Bold BT"/>
              <a:sym typeface="Futura Bold BT"/>
            </a:endParaRPr>
          </a:p>
        </p:txBody>
      </p:sp>
      <p:sp>
        <p:nvSpPr>
          <p:cNvPr id="79" name="5. You believe in unforeseen options"/>
          <p:cNvSpPr txBox="1"/>
          <p:nvPr/>
        </p:nvSpPr>
        <p:spPr>
          <a:xfrm>
            <a:off x="13106400" y="4826000"/>
            <a:ext cx="6705600" cy="5776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2800" b="1">
                <a:solidFill>
                  <a:srgbClr val="000000"/>
                </a:solidFill>
                <a:latin typeface="Arial"/>
                <a:ea typeface="Arial"/>
                <a:cs typeface="Arial"/>
                <a:sym typeface="Arial"/>
              </a:defRPr>
            </a:lvl1pPr>
          </a:lstStyle>
          <a:p>
            <a:r>
              <a:t>5. You believe in unforeseen options</a:t>
            </a:r>
          </a:p>
        </p:txBody>
      </p:sp>
      <p:sp>
        <p:nvSpPr>
          <p:cNvPr id="80" name="Remember:…"/>
          <p:cNvSpPr txBox="1"/>
          <p:nvPr/>
        </p:nvSpPr>
        <p:spPr>
          <a:xfrm>
            <a:off x="5638800" y="10904139"/>
            <a:ext cx="12954000" cy="1768124"/>
          </a:xfrm>
          <a:prstGeom prst="rect">
            <a:avLst/>
          </a:prstGeom>
          <a:ln w="12700">
            <a:miter lim="400000"/>
          </a:ln>
          <a:effectLst>
            <a:outerShdw blurRad="101600" dist="762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p>
            <a:pPr algn="l" defTabSz="1828800">
              <a:defRPr sz="3600" b="1">
                <a:solidFill>
                  <a:srgbClr val="FFFFFF"/>
                </a:solidFill>
                <a:effectLst>
                  <a:outerShdw blurRad="50800" dist="76200" dir="2700000" rotWithShape="0">
                    <a:srgbClr val="000000">
                      <a:alpha val="40000"/>
                    </a:srgbClr>
                  </a:outerShdw>
                </a:effectLst>
                <a:latin typeface="Arial"/>
                <a:ea typeface="Arial"/>
                <a:cs typeface="Arial"/>
                <a:sym typeface="Arial"/>
              </a:defRPr>
            </a:pPr>
            <a:r>
              <a:t>Remember:  </a:t>
            </a:r>
            <a:endParaRPr b="0">
              <a:latin typeface="Futura Bold BT"/>
              <a:ea typeface="Futura Bold BT"/>
              <a:cs typeface="Futura Bold BT"/>
              <a:sym typeface="Futura Bold BT"/>
            </a:endParaRPr>
          </a:p>
          <a:p>
            <a:pPr algn="l" defTabSz="1828800">
              <a:defRPr sz="3600" b="1">
                <a:solidFill>
                  <a:srgbClr val="FFFFFF"/>
                </a:solidFill>
                <a:effectLst>
                  <a:outerShdw blurRad="50800" dist="76200" dir="2700000" rotWithShape="0">
                    <a:srgbClr val="000000">
                      <a:alpha val="40000"/>
                    </a:srgbClr>
                  </a:outerShdw>
                </a:effectLst>
                <a:latin typeface="Arial"/>
                <a:ea typeface="Arial"/>
                <a:cs typeface="Arial"/>
                <a:sym typeface="Arial"/>
              </a:defRPr>
            </a:pPr>
            <a:r>
              <a:t>You can apply Rock Bottom Resilience even when you’re not at actual rock bottom!</a:t>
            </a:r>
          </a:p>
        </p:txBody>
      </p:sp>
      <p:sp>
        <p:nvSpPr>
          <p:cNvPr id="81" name="4. You know that losing in the past      doesn’t mean you’ll lose in the future"/>
          <p:cNvSpPr txBox="1"/>
          <p:nvPr/>
        </p:nvSpPr>
        <p:spPr>
          <a:xfrm>
            <a:off x="13106400" y="3043871"/>
            <a:ext cx="7162800" cy="1427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800" b="1">
                <a:solidFill>
                  <a:srgbClr val="000000"/>
                </a:solidFill>
                <a:latin typeface="Arial"/>
                <a:ea typeface="Arial"/>
                <a:cs typeface="Arial"/>
                <a:sym typeface="Arial"/>
              </a:defRPr>
            </a:pPr>
            <a:r>
              <a:t>4. You know that losing in the past </a:t>
            </a:r>
            <a:br/>
            <a:r>
              <a:t>    doesn’t mean you’ll lose in the future</a:t>
            </a:r>
            <a:endParaRPr b="0">
              <a:latin typeface="Futura Bold BT"/>
              <a:ea typeface="Futura Bold BT"/>
              <a:cs typeface="Futura Bold BT"/>
              <a:sym typeface="Futura Bold BT"/>
            </a:endParaRPr>
          </a:p>
        </p:txBody>
      </p:sp>
      <p:sp>
        <p:nvSpPr>
          <p:cNvPr id="82" name="3.  You believe in your ability to           change your circumstances"/>
          <p:cNvSpPr txBox="1"/>
          <p:nvPr/>
        </p:nvSpPr>
        <p:spPr>
          <a:xfrm>
            <a:off x="4419600" y="6502400"/>
            <a:ext cx="5791200" cy="1427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800" b="1">
                <a:solidFill>
                  <a:srgbClr val="000000"/>
                </a:solidFill>
                <a:latin typeface="Arial"/>
                <a:ea typeface="Arial"/>
                <a:cs typeface="Arial"/>
                <a:sym typeface="Arial"/>
              </a:defRPr>
            </a:pPr>
            <a:r>
              <a:t>3.  You believe in your ability to     </a:t>
            </a:r>
            <a:br/>
            <a:r>
              <a:t>     change your circumstances</a:t>
            </a:r>
            <a:endParaRPr b="0">
              <a:latin typeface="Futura Bold BT"/>
              <a:ea typeface="Futura Bold BT"/>
              <a:cs typeface="Futura Bold BT"/>
              <a:sym typeface="Futura Bold BT"/>
            </a:endParaRPr>
          </a:p>
        </p:txBody>
      </p:sp>
      <p:sp>
        <p:nvSpPr>
          <p:cNvPr id="83" name="2.  You combat hopelessness"/>
          <p:cNvSpPr txBox="1"/>
          <p:nvPr/>
        </p:nvSpPr>
        <p:spPr>
          <a:xfrm>
            <a:off x="4419600" y="4931728"/>
            <a:ext cx="5142727" cy="5776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sz="2800" b="1">
                <a:solidFill>
                  <a:srgbClr val="000000"/>
                </a:solidFill>
                <a:latin typeface="Arial"/>
                <a:ea typeface="Arial"/>
                <a:cs typeface="Arial"/>
                <a:sym typeface="Arial"/>
              </a:defRPr>
            </a:lvl1pPr>
          </a:lstStyle>
          <a:p>
            <a:r>
              <a:t>2.  You combat hopelessness</a:t>
            </a:r>
          </a:p>
        </p:txBody>
      </p:sp>
      <p:sp>
        <p:nvSpPr>
          <p:cNvPr id="84" name="The Characteristics of Rock Bottom Resilience:"/>
          <p:cNvSpPr txBox="1"/>
          <p:nvPr/>
        </p:nvSpPr>
        <p:spPr>
          <a:xfrm>
            <a:off x="4297989" y="2223311"/>
            <a:ext cx="10972801" cy="7013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3600" b="1">
                <a:solidFill>
                  <a:srgbClr val="008000"/>
                </a:solidFill>
                <a:latin typeface="Arial"/>
                <a:ea typeface="Arial"/>
                <a:cs typeface="Arial"/>
                <a:sym typeface="Arial"/>
              </a:defRPr>
            </a:lvl1pPr>
          </a:lstStyle>
          <a:p>
            <a:r>
              <a:t>The Characteristics of Rock Bottom Resilience: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4"/>
                                        </p:tgtEl>
                                        <p:attrNameLst>
                                          <p:attrName>style.visibility</p:attrName>
                                        </p:attrNameLst>
                                      </p:cBhvr>
                                      <p:to>
                                        <p:strVal val="visible"/>
                                      </p:to>
                                    </p:set>
                                    <p:anim calcmode="lin" valueType="num">
                                      <p:cBhvr>
                                        <p:cTn id="7" dur="500" fill="hold"/>
                                        <p:tgtEl>
                                          <p:spTgt spid="84"/>
                                        </p:tgtEl>
                                        <p:attrNameLst>
                                          <p:attrName>ppt_x</p:attrName>
                                        </p:attrNameLst>
                                      </p:cBhvr>
                                      <p:tavLst>
                                        <p:tav tm="0">
                                          <p:val>
                                            <p:strVal val="0-#ppt_w/2"/>
                                          </p:val>
                                        </p:tav>
                                        <p:tav tm="100000">
                                          <p:val>
                                            <p:strVal val="#ppt_x"/>
                                          </p:val>
                                        </p:tav>
                                      </p:tavLst>
                                    </p:anim>
                                    <p:anim calcmode="lin" valueType="num">
                                      <p:cBhvr>
                                        <p:cTn id="8"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12" fill="hold" grpId="2" nodeType="clickEffect">
                                  <p:stCondLst>
                                    <p:cond delay="0"/>
                                  </p:stCondLst>
                                  <p:iterate>
                                    <p:tmAbs val="0"/>
                                  </p:iterate>
                                  <p:childTnLst>
                                    <p:set>
                                      <p:cBhvr>
                                        <p:cTn id="12" fill="hold"/>
                                        <p:tgtEl>
                                          <p:spTgt spid="78"/>
                                        </p:tgtEl>
                                        <p:attrNameLst>
                                          <p:attrName>style.visibility</p:attrName>
                                        </p:attrNameLst>
                                      </p:cBhvr>
                                      <p:to>
                                        <p:strVal val="visible"/>
                                      </p:to>
                                    </p:set>
                                    <p:anim calcmode="lin" valueType="num">
                                      <p:cBhvr>
                                        <p:cTn id="13" dur="1000" fill="hold"/>
                                        <p:tgtEl>
                                          <p:spTgt spid="78"/>
                                        </p:tgtEl>
                                        <p:attrNameLst>
                                          <p:attrName>ppt_w</p:attrName>
                                        </p:attrNameLst>
                                      </p:cBhvr>
                                      <p:tavLst>
                                        <p:tav tm="0">
                                          <p:val>
                                            <p:fltVal val="0"/>
                                          </p:val>
                                        </p:tav>
                                        <p:tav tm="100000">
                                          <p:val>
                                            <p:strVal val="#ppt_w"/>
                                          </p:val>
                                        </p:tav>
                                      </p:tavLst>
                                    </p:anim>
                                    <p:anim calcmode="lin" valueType="num">
                                      <p:cBhvr>
                                        <p:cTn id="14" dur="1000" fill="hold"/>
                                        <p:tgtEl>
                                          <p:spTgt spid="78"/>
                                        </p:tgtEl>
                                        <p:attrNameLst>
                                          <p:attrName>ppt_h</p:attrName>
                                        </p:attrNameLst>
                                      </p:cBhvr>
                                      <p:tavLst>
                                        <p:tav tm="0">
                                          <p:val>
                                            <p:fltVal val="0"/>
                                          </p:val>
                                        </p:tav>
                                        <p:tav tm="100000">
                                          <p:val>
                                            <p:strVal val="#ppt_h"/>
                                          </p:val>
                                        </p:tav>
                                      </p:tavLst>
                                    </p:anim>
                                    <p:anim calcmode="lin" valueType="num">
                                      <p:cBhvr>
                                        <p:cTn id="15"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9" fill="hold" grpId="3" nodeType="clickEffect">
                                  <p:stCondLst>
                                    <p:cond delay="0"/>
                                  </p:stCondLst>
                                  <p:iterate>
                                    <p:tmAbs val="0"/>
                                  </p:iterate>
                                  <p:childTnLst>
                                    <p:set>
                                      <p:cBhvr>
                                        <p:cTn id="20" fill="hold"/>
                                        <p:tgtEl>
                                          <p:spTgt spid="83"/>
                                        </p:tgtEl>
                                        <p:attrNameLst>
                                          <p:attrName>style.visibility</p:attrName>
                                        </p:attrNameLst>
                                      </p:cBhvr>
                                      <p:to>
                                        <p:strVal val="visible"/>
                                      </p:to>
                                    </p:set>
                                    <p:anim calcmode="lin" valueType="num">
                                      <p:cBhvr>
                                        <p:cTn id="21" dur="1000" fill="hold"/>
                                        <p:tgtEl>
                                          <p:spTgt spid="83"/>
                                        </p:tgtEl>
                                        <p:attrNameLst>
                                          <p:attrName>ppt_w</p:attrName>
                                        </p:attrNameLst>
                                      </p:cBhvr>
                                      <p:tavLst>
                                        <p:tav tm="0">
                                          <p:val>
                                            <p:fltVal val="0"/>
                                          </p:val>
                                        </p:tav>
                                        <p:tav tm="100000">
                                          <p:val>
                                            <p:strVal val="#ppt_w"/>
                                          </p:val>
                                        </p:tav>
                                      </p:tavLst>
                                    </p:anim>
                                    <p:anim calcmode="lin" valueType="num">
                                      <p:cBhvr>
                                        <p:cTn id="22" dur="1000" fill="hold"/>
                                        <p:tgtEl>
                                          <p:spTgt spid="83"/>
                                        </p:tgtEl>
                                        <p:attrNameLst>
                                          <p:attrName>ppt_h</p:attrName>
                                        </p:attrNameLst>
                                      </p:cBhvr>
                                      <p:tavLst>
                                        <p:tav tm="0">
                                          <p:val>
                                            <p:fltVal val="0"/>
                                          </p:val>
                                        </p:tav>
                                        <p:tav tm="100000">
                                          <p:val>
                                            <p:strVal val="#ppt_h"/>
                                          </p:val>
                                        </p:tav>
                                      </p:tavLst>
                                    </p:anim>
                                    <p:anim calcmode="lin" valueType="num">
                                      <p:cBhvr>
                                        <p:cTn id="23"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4" nodeType="clickEffect">
                                  <p:stCondLst>
                                    <p:cond delay="0"/>
                                  </p:stCondLst>
                                  <p:iterate>
                                    <p:tmAbs val="0"/>
                                  </p:iterate>
                                  <p:childTnLst>
                                    <p:set>
                                      <p:cBhvr>
                                        <p:cTn id="28" fill="hold"/>
                                        <p:tgtEl>
                                          <p:spTgt spid="82"/>
                                        </p:tgtEl>
                                        <p:attrNameLst>
                                          <p:attrName>style.visibility</p:attrName>
                                        </p:attrNameLst>
                                      </p:cBhvr>
                                      <p:to>
                                        <p:strVal val="visible"/>
                                      </p:to>
                                    </p:se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9" fill="hold" grpId="5" nodeType="clickEffect">
                                  <p:stCondLst>
                                    <p:cond delay="0"/>
                                  </p:stCondLst>
                                  <p:iterate>
                                    <p:tmAbs val="0"/>
                                  </p:iterate>
                                  <p:childTnLst>
                                    <p:set>
                                      <p:cBhvr>
                                        <p:cTn id="34" fill="hold"/>
                                        <p:tgtEl>
                                          <p:spTgt spid="81"/>
                                        </p:tgtEl>
                                        <p:attrNameLst>
                                          <p:attrName>style.visibility</p:attrName>
                                        </p:attrNameLst>
                                      </p:cBhvr>
                                      <p:to>
                                        <p:strVal val="visible"/>
                                      </p:to>
                                    </p:set>
                                    <p:anim calcmode="lin" valueType="num">
                                      <p:cBhvr>
                                        <p:cTn id="35" dur="800" fill="hold"/>
                                        <p:tgtEl>
                                          <p:spTgt spid="81"/>
                                        </p:tgtEl>
                                        <p:attrNameLst>
                                          <p:attrName>ppt_w</p:attrName>
                                        </p:attrNameLst>
                                      </p:cBhvr>
                                      <p:tavLst>
                                        <p:tav tm="0">
                                          <p:val>
                                            <p:fltVal val="0"/>
                                          </p:val>
                                        </p:tav>
                                        <p:tav tm="100000">
                                          <p:val>
                                            <p:strVal val="#ppt_w"/>
                                          </p:val>
                                        </p:tav>
                                      </p:tavLst>
                                    </p:anim>
                                    <p:anim calcmode="lin" valueType="num">
                                      <p:cBhvr>
                                        <p:cTn id="36" dur="800" fill="hold"/>
                                        <p:tgtEl>
                                          <p:spTgt spid="81"/>
                                        </p:tgtEl>
                                        <p:attrNameLst>
                                          <p:attrName>ppt_h</p:attrName>
                                        </p:attrNameLst>
                                      </p:cBhvr>
                                      <p:tavLst>
                                        <p:tav tm="0">
                                          <p:val>
                                            <p:fltVal val="0"/>
                                          </p:val>
                                        </p:tav>
                                        <p:tav tm="100000">
                                          <p:val>
                                            <p:strVal val="#ppt_h"/>
                                          </p:val>
                                        </p:tav>
                                      </p:tavLst>
                                    </p:anim>
                                    <p:anim calcmode="lin" valueType="num">
                                      <p:cBhvr>
                                        <p:cTn id="37" dur="800" fill="hold"/>
                                        <p:tgtEl>
                                          <p:spTgt spid="81"/>
                                        </p:tgtEl>
                                        <p:attrNameLst>
                                          <p:attrName>ppt_x</p:attrName>
                                        </p:attrNameLst>
                                      </p:cBhvr>
                                      <p:tavLst>
                                        <p:tav tm="0" fmla="#ppt_x+(cos(-2*pi*(1-$))*-#ppt_x-sin(-2*pi*(1-$))*(1-#ppt_y))*(1-$)">
                                          <p:val>
                                            <p:fltVal val="0"/>
                                          </p:val>
                                        </p:tav>
                                        <p:tav tm="100000">
                                          <p:val>
                                            <p:fltVal val="1"/>
                                          </p:val>
                                        </p:tav>
                                      </p:tavLst>
                                    </p:anim>
                                    <p:anim calcmode="lin" valueType="num">
                                      <p:cBhvr>
                                        <p:cTn id="38" dur="800" fill="hold"/>
                                        <p:tgtEl>
                                          <p:spTgt spid="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9" fill="hold" grpId="6" nodeType="clickEffect">
                                  <p:stCondLst>
                                    <p:cond delay="0"/>
                                  </p:stCondLst>
                                  <p:iterate>
                                    <p:tmAbs val="0"/>
                                  </p:iterate>
                                  <p:childTnLst>
                                    <p:set>
                                      <p:cBhvr>
                                        <p:cTn id="42" fill="hold"/>
                                        <p:tgtEl>
                                          <p:spTgt spid="79"/>
                                        </p:tgtEl>
                                        <p:attrNameLst>
                                          <p:attrName>style.visibility</p:attrName>
                                        </p:attrNameLst>
                                      </p:cBhvr>
                                      <p:to>
                                        <p:strVal val="visible"/>
                                      </p:to>
                                    </p:set>
                                    <p:anim calcmode="lin" valueType="num">
                                      <p:cBhvr>
                                        <p:cTn id="43" dur="1000" fill="hold"/>
                                        <p:tgtEl>
                                          <p:spTgt spid="79"/>
                                        </p:tgtEl>
                                        <p:attrNameLst>
                                          <p:attrName>ppt_w</p:attrName>
                                        </p:attrNameLst>
                                      </p:cBhvr>
                                      <p:tavLst>
                                        <p:tav tm="0">
                                          <p:val>
                                            <p:fltVal val="0"/>
                                          </p:val>
                                        </p:tav>
                                        <p:tav tm="100000">
                                          <p:val>
                                            <p:strVal val="#ppt_w"/>
                                          </p:val>
                                        </p:tav>
                                      </p:tavLst>
                                    </p:anim>
                                    <p:anim calcmode="lin" valueType="num">
                                      <p:cBhvr>
                                        <p:cTn id="44" dur="1000" fill="hold"/>
                                        <p:tgtEl>
                                          <p:spTgt spid="79"/>
                                        </p:tgtEl>
                                        <p:attrNameLst>
                                          <p:attrName>ppt_h</p:attrName>
                                        </p:attrNameLst>
                                      </p:cBhvr>
                                      <p:tavLst>
                                        <p:tav tm="0">
                                          <p:val>
                                            <p:fltVal val="0"/>
                                          </p:val>
                                        </p:tav>
                                        <p:tav tm="100000">
                                          <p:val>
                                            <p:strVal val="#ppt_h"/>
                                          </p:val>
                                        </p:tav>
                                      </p:tavLst>
                                    </p:anim>
                                    <p:anim calcmode="lin" valueType="num">
                                      <p:cBhvr>
                                        <p:cTn id="45"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7" nodeType="clickEffect">
                                  <p:stCondLst>
                                    <p:cond delay="0"/>
                                  </p:stCondLst>
                                  <p:iterate>
                                    <p:tmAbs val="0"/>
                                  </p:iterate>
                                  <p:childTnLst>
                                    <p:set>
                                      <p:cBhvr>
                                        <p:cTn id="50" fill="hold"/>
                                        <p:tgtEl>
                                          <p:spTgt spid="80"/>
                                        </p:tgtEl>
                                        <p:attrNameLst>
                                          <p:attrName>style.visibility</p:attrName>
                                        </p:attrNameLst>
                                      </p:cBhvr>
                                      <p:to>
                                        <p:strVal val="visible"/>
                                      </p:to>
                                    </p:set>
                                    <p:anim calcmode="lin" valueType="num">
                                      <p:cBhvr>
                                        <p:cTn id="51" dur="500" fill="hold"/>
                                        <p:tgtEl>
                                          <p:spTgt spid="80"/>
                                        </p:tgtEl>
                                        <p:attrNameLst>
                                          <p:attrName>ppt_w</p:attrName>
                                        </p:attrNameLst>
                                      </p:cBhvr>
                                      <p:tavLst>
                                        <p:tav tm="0">
                                          <p:val>
                                            <p:fltVal val="0"/>
                                          </p:val>
                                        </p:tav>
                                        <p:tav tm="100000">
                                          <p:val>
                                            <p:strVal val="#ppt_w"/>
                                          </p:val>
                                        </p:tav>
                                      </p:tavLst>
                                    </p:anim>
                                    <p:anim calcmode="lin" valueType="num">
                                      <p:cBhvr>
                                        <p:cTn id="52" dur="500" fill="hold"/>
                                        <p:tgtEl>
                                          <p:spTgt spid="80"/>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9" presetClass="entr" fill="hold" grpId="8" nodeType="afterEffect">
                                  <p:stCondLst>
                                    <p:cond delay="0"/>
                                  </p:stCondLst>
                                  <p:iterate>
                                    <p:tmAbs val="0"/>
                                  </p:iterate>
                                  <p:childTnLst>
                                    <p:set>
                                      <p:cBhvr>
                                        <p:cTn id="55" fill="hold"/>
                                        <p:tgtEl>
                                          <p:spTgt spid="76"/>
                                        </p:tgtEl>
                                        <p:attrNameLst>
                                          <p:attrName>style.visibility</p:attrName>
                                        </p:attrNameLst>
                                      </p:cBhvr>
                                      <p:to>
                                        <p:strVal val="visible"/>
                                      </p:to>
                                    </p:set>
                                    <p:animEffect transition="in" filter="dissolve">
                                      <p:cBhvr>
                                        <p:cTn id="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8" animBg="1" advAuto="0"/>
      <p:bldP spid="78" grpId="2" animBg="1" advAuto="0"/>
      <p:bldP spid="79" grpId="6" animBg="1" advAuto="0"/>
      <p:bldP spid="80" grpId="7" animBg="1" advAuto="0"/>
      <p:bldP spid="81" grpId="5" animBg="1" advAuto="0"/>
      <p:bldP spid="82" grpId="4" animBg="1" advAuto="0"/>
      <p:bldP spid="83" grpId="3" animBg="1" advAuto="0"/>
      <p:bldP spid="84" grpId="1" animBg="1" advAuto="0"/>
    </p:bldLst>
  </p:timing>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408</Words>
  <Application>Microsoft Macintosh PowerPoint</Application>
  <PresentationFormat>Custom</PresentationFormat>
  <Paragraphs>41</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Futura Bold BT</vt:lpstr>
      <vt:lpstr>Futura Medium BT</vt:lpstr>
      <vt:lpstr>Gill Sans Light</vt:lpstr>
      <vt:lpstr>Helvetica Neue</vt:lpstr>
      <vt:lpstr>Times New Roman</vt:lpstr>
      <vt:lpstr>Arial</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Hans Magleby</cp:lastModifiedBy>
  <cp:revision>1</cp:revision>
  <dcterms:modified xsi:type="dcterms:W3CDTF">2019-04-16T17:53:54Z</dcterms:modified>
</cp:coreProperties>
</file>