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1pPr>
    <a:lvl2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2pPr>
    <a:lvl3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3pPr>
    <a:lvl4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4pPr>
    <a:lvl5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5pPr>
    <a:lvl6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6pPr>
    <a:lvl7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7pPr>
    <a:lvl8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8pPr>
    <a:lvl9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1"/>
  </p:normalViewPr>
  <p:slideViewPr>
    <p:cSldViewPr snapToGrid="0" snapToObjects="1">
      <p:cViewPr varScale="1">
        <p:scale>
          <a:sx n="41" d="100"/>
          <a:sy n="41" d="100"/>
        </p:scale>
        <p:origin x="121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hape 24"/>
          <p:cNvSpPr>
            <a:spLocks noGrp="1" noRot="1" noChangeAspect="1"/>
          </p:cNvSpPr>
          <p:nvPr>
            <p:ph type="sldImg"/>
          </p:nvPr>
        </p:nvSpPr>
        <p:spPr>
          <a:xfrm>
            <a:off x="1143000" y="685800"/>
            <a:ext cx="4572000" cy="3429000"/>
          </a:xfrm>
          <a:prstGeom prst="rect">
            <a:avLst/>
          </a:prstGeom>
        </p:spPr>
        <p:txBody>
          <a:bodyPr/>
          <a:lstStyle/>
          <a:p>
            <a:endParaRPr/>
          </a:p>
        </p:txBody>
      </p:sp>
      <p:sp>
        <p:nvSpPr>
          <p:cNvPr id="25" name="Shape 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r>
              <a:t>Change Up 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slide" Target="../slides/slide16.xml"/><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Rectangle">
            <a:hlinkClick r:id="rId4" action="ppaction://hlinksldjump"/>
          </p:cNvPr>
          <p:cNvSpPr/>
          <p:nvPr/>
        </p:nvSpPr>
        <p:spPr>
          <a:xfrm>
            <a:off x="23185169" y="-9427"/>
            <a:ext cx="973139" cy="788691"/>
          </a:xfrm>
          <a:prstGeom prst="rect">
            <a:avLst/>
          </a:prstGeom>
          <a:solidFill>
            <a:srgbClr val="C7C7C7">
              <a:alpha val="0"/>
            </a:srgbClr>
          </a:solidFill>
          <a:ln w="12700">
            <a:miter lim="400000"/>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grpSp>
        <p:nvGrpSpPr>
          <p:cNvPr id="6" name="Group"/>
          <p:cNvGrpSpPr/>
          <p:nvPr/>
        </p:nvGrpSpPr>
        <p:grpSpPr>
          <a:xfrm>
            <a:off x="23206081" y="13213046"/>
            <a:ext cx="762001" cy="309017"/>
            <a:chOff x="0" y="0"/>
            <a:chExt cx="762000" cy="309015"/>
          </a:xfrm>
        </p:grpSpPr>
        <p:sp>
          <p:nvSpPr>
            <p:cNvPr id="3" name="Rectangle"/>
            <p:cNvSpPr/>
            <p:nvPr/>
          </p:nvSpPr>
          <p:spPr>
            <a:xfrm>
              <a:off x="0" y="0"/>
              <a:ext cx="762000" cy="309016"/>
            </a:xfrm>
            <a:prstGeom prst="rect">
              <a:avLst/>
            </a:prstGeom>
            <a:blipFill rotWithShape="1">
              <a:blip r:embed="rId5"/>
              <a:srcRect/>
              <a:stretch>
                <a:fillRect/>
              </a:stretch>
            </a:blipFill>
            <a:ln w="12700" cap="flat">
              <a:noFill/>
              <a:miter lim="400000"/>
            </a:ln>
            <a:effectLst/>
          </p:spPr>
          <p:txBody>
            <a:bodyPr wrap="square" lIns="91439" tIns="91439" rIns="91439" bIns="91439" numCol="1" anchor="t">
              <a:noAutofit/>
            </a:bodyPr>
            <a:lstStyle/>
            <a:p>
              <a:pPr algn="l" defTabSz="1828800">
                <a:spcBef>
                  <a:spcPts val="1300"/>
                </a:spcBef>
                <a:defRPr sz="2200" b="1">
                  <a:solidFill>
                    <a:srgbClr val="000000"/>
                  </a:solidFill>
                  <a:latin typeface="Arial"/>
                  <a:ea typeface="Arial"/>
                  <a:cs typeface="Arial"/>
                  <a:sym typeface="Arial"/>
                </a:defRPr>
              </a:pPr>
              <a:endParaRPr/>
            </a:p>
          </p:txBody>
        </p:sp>
        <p:sp>
          <p:nvSpPr>
            <p:cNvPr id="4" name="Shape"/>
            <p:cNvSpPr/>
            <p:nvPr/>
          </p:nvSpPr>
          <p:spPr>
            <a:xfrm>
              <a:off x="265120" y="38628"/>
              <a:ext cx="231763" cy="231762"/>
            </a:xfrm>
            <a:custGeom>
              <a:avLst/>
              <a:gdLst/>
              <a:ahLst/>
              <a:cxnLst>
                <a:cxn ang="0">
                  <a:pos x="wd2" y="hd2"/>
                </a:cxn>
                <a:cxn ang="5400000">
                  <a:pos x="wd2" y="hd2"/>
                </a:cxn>
                <a:cxn ang="10800000">
                  <a:pos x="wd2" y="hd2"/>
                </a:cxn>
                <a:cxn ang="16200000">
                  <a:pos x="wd2" y="hd2"/>
                </a:cxn>
              </a:cxnLst>
              <a:rect l="0" t="0" r="r" b="b"/>
              <a:pathLst>
                <a:path w="21600" h="21600" extrusionOk="0">
                  <a:moveTo>
                    <a:pt x="21600" y="5400"/>
                  </a:moveTo>
                  <a:lnTo>
                    <a:pt x="16200" y="0"/>
                  </a:lnTo>
                  <a:lnTo>
                    <a:pt x="10800" y="5400"/>
                  </a:lnTo>
                  <a:lnTo>
                    <a:pt x="13500" y="5400"/>
                  </a:lnTo>
                  <a:lnTo>
                    <a:pt x="13500" y="13500"/>
                  </a:lnTo>
                  <a:cubicBezTo>
                    <a:pt x="13500" y="14991"/>
                    <a:pt x="12291" y="16200"/>
                    <a:pt x="10800" y="16200"/>
                  </a:cubicBezTo>
                  <a:lnTo>
                    <a:pt x="8100" y="16200"/>
                  </a:lnTo>
                  <a:cubicBezTo>
                    <a:pt x="6609" y="16200"/>
                    <a:pt x="5400" y="14991"/>
                    <a:pt x="5400" y="13500"/>
                  </a:cubicBezTo>
                  <a:lnTo>
                    <a:pt x="5400" y="5400"/>
                  </a:lnTo>
                  <a:lnTo>
                    <a:pt x="0" y="5400"/>
                  </a:lnTo>
                  <a:lnTo>
                    <a:pt x="0" y="13500"/>
                  </a:lnTo>
                  <a:cubicBezTo>
                    <a:pt x="0" y="17973"/>
                    <a:pt x="3626" y="21600"/>
                    <a:pt x="8100" y="21600"/>
                  </a:cubicBezTo>
                  <a:lnTo>
                    <a:pt x="10800" y="21600"/>
                  </a:lnTo>
                  <a:cubicBezTo>
                    <a:pt x="15273" y="21600"/>
                    <a:pt x="18900" y="17974"/>
                    <a:pt x="18900" y="13500"/>
                  </a:cubicBezTo>
                  <a:lnTo>
                    <a:pt x="18900" y="5400"/>
                  </a:lnTo>
                  <a:close/>
                </a:path>
              </a:pathLst>
            </a:custGeom>
            <a:solidFill>
              <a:srgbClr val="000000">
                <a:alpha val="40000"/>
              </a:srgbClr>
            </a:solidFill>
            <a:ln w="12700" cap="flat">
              <a:noFill/>
              <a:miter lim="400000"/>
            </a:ln>
            <a:effectLst/>
          </p:spPr>
          <p:txBody>
            <a:bodyPr wrap="square" lIns="91439" tIns="91439" rIns="91439" bIns="91439" numCol="1" anchor="t">
              <a:noAutofit/>
            </a:bodyPr>
            <a:lstStyle/>
            <a:p>
              <a:pPr algn="l" defTabSz="1828800">
                <a:spcBef>
                  <a:spcPts val="1300"/>
                </a:spcBef>
                <a:defRPr sz="2200" b="1">
                  <a:solidFill>
                    <a:srgbClr val="000000"/>
                  </a:solidFill>
                  <a:latin typeface="Arial"/>
                  <a:ea typeface="Arial"/>
                  <a:cs typeface="Arial"/>
                  <a:sym typeface="Arial"/>
                </a:defRPr>
              </a:pPr>
              <a:endParaRPr/>
            </a:p>
          </p:txBody>
        </p:sp>
        <p:sp>
          <p:nvSpPr>
            <p:cNvPr id="5" name="Shape"/>
            <p:cNvSpPr/>
            <p:nvPr/>
          </p:nvSpPr>
          <p:spPr>
            <a:xfrm>
              <a:off x="0" y="0"/>
              <a:ext cx="762000" cy="309016"/>
            </a:xfrm>
            <a:custGeom>
              <a:avLst/>
              <a:gdLst/>
              <a:ahLst/>
              <a:cxnLst>
                <a:cxn ang="0">
                  <a:pos x="wd2" y="hd2"/>
                </a:cxn>
                <a:cxn ang="5400000">
                  <a:pos x="wd2" y="hd2"/>
                </a:cxn>
                <a:cxn ang="10800000">
                  <a:pos x="wd2" y="hd2"/>
                </a:cxn>
                <a:cxn ang="16200000">
                  <a:pos x="wd2" y="hd2"/>
                </a:cxn>
              </a:cxnLst>
              <a:rect l="0" t="0" r="r" b="b"/>
              <a:pathLst>
                <a:path w="21600" h="21600" extrusionOk="0">
                  <a:moveTo>
                    <a:pt x="14085" y="6750"/>
                  </a:moveTo>
                  <a:lnTo>
                    <a:pt x="13264" y="6750"/>
                  </a:lnTo>
                  <a:lnTo>
                    <a:pt x="13264" y="12825"/>
                  </a:lnTo>
                  <a:cubicBezTo>
                    <a:pt x="13264" y="16180"/>
                    <a:pt x="12161" y="18900"/>
                    <a:pt x="10800" y="18900"/>
                  </a:cubicBezTo>
                  <a:lnTo>
                    <a:pt x="9979" y="18900"/>
                  </a:lnTo>
                  <a:cubicBezTo>
                    <a:pt x="8618" y="18900"/>
                    <a:pt x="7515" y="16180"/>
                    <a:pt x="7515" y="12825"/>
                  </a:cubicBezTo>
                  <a:lnTo>
                    <a:pt x="7515" y="6750"/>
                  </a:lnTo>
                  <a:lnTo>
                    <a:pt x="9158" y="6750"/>
                  </a:lnTo>
                  <a:lnTo>
                    <a:pt x="9158" y="12825"/>
                  </a:lnTo>
                  <a:cubicBezTo>
                    <a:pt x="9158" y="13943"/>
                    <a:pt x="9525" y="14850"/>
                    <a:pt x="9979" y="14850"/>
                  </a:cubicBezTo>
                  <a:lnTo>
                    <a:pt x="10800" y="14850"/>
                  </a:lnTo>
                  <a:cubicBezTo>
                    <a:pt x="11254" y="14850"/>
                    <a:pt x="11621" y="13943"/>
                    <a:pt x="11621" y="12825"/>
                  </a:cubicBezTo>
                  <a:lnTo>
                    <a:pt x="11621" y="6750"/>
                  </a:lnTo>
                  <a:lnTo>
                    <a:pt x="10800" y="6750"/>
                  </a:lnTo>
                  <a:lnTo>
                    <a:pt x="12442" y="2700"/>
                  </a:lnTo>
                  <a:close/>
                  <a:moveTo>
                    <a:pt x="0" y="0"/>
                  </a:moveTo>
                  <a:lnTo>
                    <a:pt x="21600" y="0"/>
                  </a:lnTo>
                  <a:lnTo>
                    <a:pt x="21600" y="21600"/>
                  </a:lnTo>
                  <a:lnTo>
                    <a:pt x="0" y="21600"/>
                  </a:lnTo>
                  <a:close/>
                </a:path>
              </a:pathLst>
            </a:custGeom>
            <a:noFill/>
            <a:ln w="12700" cap="flat">
              <a:solidFill>
                <a:srgbClr val="808080"/>
              </a:solidFill>
              <a:prstDash val="solid"/>
              <a:round/>
            </a:ln>
            <a:effectLst/>
          </p:spPr>
          <p:txBody>
            <a:bodyPr wrap="square" lIns="91439" tIns="91439" rIns="91439" bIns="91439" numCol="1" anchor="t">
              <a:noAutofit/>
            </a:bodyPr>
            <a:lstStyle/>
            <a:p>
              <a:pPr algn="l" defTabSz="1828800">
                <a:spcBef>
                  <a:spcPts val="1300"/>
                </a:spcBef>
                <a:defRPr sz="2200" b="1">
                  <a:solidFill>
                    <a:srgbClr val="000000"/>
                  </a:solidFill>
                  <a:latin typeface="Arial"/>
                  <a:ea typeface="Arial"/>
                  <a:cs typeface="Arial"/>
                  <a:sym typeface="Arial"/>
                </a:defRPr>
              </a:pPr>
              <a:endParaRPr/>
            </a:p>
          </p:txBody>
        </p:sp>
      </p:grpSp>
      <p:sp>
        <p:nvSpPr>
          <p:cNvPr id="7" name="Rectangle">
            <a:hlinkClick r:id="" action="ppaction://hlinkshowjump?jump=lastslideviewed"/>
          </p:cNvPr>
          <p:cNvSpPr/>
          <p:nvPr/>
        </p:nvSpPr>
        <p:spPr>
          <a:xfrm>
            <a:off x="23094444" y="12973210"/>
            <a:ext cx="973139" cy="788691"/>
          </a:xfrm>
          <a:prstGeom prst="rect">
            <a:avLst/>
          </a:prstGeom>
          <a:solidFill>
            <a:srgbClr val="C7C7C7">
              <a:alpha val="0"/>
            </a:srgbClr>
          </a:solidFill>
          <a:ln w="12700">
            <a:miter lim="400000"/>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pic>
        <p:nvPicPr>
          <p:cNvPr id="8" name="RFY logo _no text.png" descr="RFY logo _no text.png"/>
          <p:cNvPicPr>
            <a:picLocks noChangeAspect="1"/>
          </p:cNvPicPr>
          <p:nvPr/>
        </p:nvPicPr>
        <p:blipFill>
          <a:blip r:embed="rId6">
            <a:extLst/>
          </a:blip>
          <a:stretch>
            <a:fillRect/>
          </a:stretch>
        </p:blipFill>
        <p:spPr>
          <a:xfrm>
            <a:off x="23323439" y="224831"/>
            <a:ext cx="375033" cy="574175"/>
          </a:xfrm>
          <a:prstGeom prst="rect">
            <a:avLst/>
          </a:prstGeom>
          <a:ln w="12700">
            <a:miter lim="400000"/>
          </a:ln>
        </p:spPr>
      </p:pic>
      <p:sp>
        <p:nvSpPr>
          <p:cNvPr id="9" name="Title Text"/>
          <p:cNvSpPr txBox="1">
            <a:spLocks noGrp="1"/>
          </p:cNvSpPr>
          <p:nvPr>
            <p:ph type="title"/>
          </p:nvPr>
        </p:nvSpPr>
        <p:spPr>
          <a:xfrm>
            <a:off x="3548062" y="357187"/>
            <a:ext cx="17287876" cy="342900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p>
            <a:r>
              <a:t>Title Text</a:t>
            </a:r>
          </a:p>
        </p:txBody>
      </p:sp>
      <p:sp>
        <p:nvSpPr>
          <p:cNvPr id="10" name="Body Level One…"/>
          <p:cNvSpPr txBox="1">
            <a:spLocks noGrp="1"/>
          </p:cNvSpPr>
          <p:nvPr>
            <p:ph type="body" idx="1"/>
          </p:nvPr>
        </p:nvSpPr>
        <p:spPr>
          <a:xfrm>
            <a:off x="3548062" y="3839765"/>
            <a:ext cx="17287876" cy="885825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11" name="Slide Number"/>
          <p:cNvSpPr txBox="1">
            <a:spLocks noGrp="1"/>
          </p:cNvSpPr>
          <p:nvPr>
            <p:ph type="sldNum" sz="quarter" idx="2"/>
          </p:nvPr>
        </p:nvSpPr>
        <p:spPr>
          <a:xfrm>
            <a:off x="11952882" y="13038931"/>
            <a:ext cx="460376" cy="498476"/>
          </a:xfrm>
          <a:prstGeom prst="rect">
            <a:avLst/>
          </a:prstGeom>
          <a:ln w="12700">
            <a:miter lim="400000"/>
          </a:ln>
        </p:spPr>
        <p:txBody>
          <a:bodyPr wrap="none" lIns="71437" tIns="71437" rIns="71437" bIns="71437" anchor="b">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1pPr>
      <a:lvl2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2pPr>
      <a:lvl3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3pPr>
      <a:lvl4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4pPr>
      <a:lvl5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5pPr>
      <a:lvl6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6pPr>
      <a:lvl7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7pPr>
      <a:lvl8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8pPr>
      <a:lvl9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9pPr>
    </p:titleStyle>
    <p:bodyStyle>
      <a:lvl1pPr marL="7244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1pPr>
      <a:lvl2pPr marL="12451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2pPr>
      <a:lvl3pPr marL="17658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3pPr>
      <a:lvl4pPr marL="22865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4pPr>
      <a:lvl5pPr marL="28072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5pPr>
      <a:lvl6pPr marL="33279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6pPr>
      <a:lvl7pPr marL="38486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7pPr>
      <a:lvl8pPr marL="43693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8pPr>
      <a:lvl9pPr marL="48900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9pPr>
    </p:bodyStyle>
    <p:otherStyle>
      <a:lvl1pPr marL="0" marR="0" indent="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1pPr>
      <a:lvl2pPr marL="0" marR="0" indent="2286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2pPr>
      <a:lvl3pPr marL="0" marR="0" indent="4572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3pPr>
      <a:lvl4pPr marL="0" marR="0" indent="6858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4pPr>
      <a:lvl5pPr marL="0" marR="0" indent="9144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5pPr>
      <a:lvl6pPr marL="0" marR="0" indent="11430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6pPr>
      <a:lvl7pPr marL="0" marR="0" indent="13716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7pPr>
      <a:lvl8pPr marL="0" marR="0" indent="16002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8pPr>
      <a:lvl9pPr marL="0" marR="0" indent="18288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15.xml"/><Relationship Id="rId4" Type="http://schemas.openxmlformats.org/officeDocument/2006/relationships/slide" Target="slide14.xml"/><Relationship Id="rId5" Type="http://schemas.openxmlformats.org/officeDocument/2006/relationships/slide" Target="slide16.xml"/><Relationship Id="rId6" Type="http://schemas.openxmlformats.org/officeDocument/2006/relationships/slide" Target="slide13.xml"/><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 Target="sl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1" Type="http://schemas.openxmlformats.org/officeDocument/2006/relationships/image" Target="../media/image21.png"/><Relationship Id="rId12"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Resource_poster.png" descr="Resource_poster.png"/>
          <p:cNvPicPr>
            <a:picLocks noChangeAspect="1"/>
          </p:cNvPicPr>
          <p:nvPr/>
        </p:nvPicPr>
        <p:blipFill>
          <a:blip r:embed="rId2">
            <a:extLst/>
          </a:blip>
          <a:stretch>
            <a:fillRect/>
          </a:stretch>
        </p:blipFill>
        <p:spPr>
          <a:xfrm>
            <a:off x="3839192" y="457200"/>
            <a:ext cx="16582408" cy="12801600"/>
          </a:xfrm>
          <a:prstGeom prst="rect">
            <a:avLst/>
          </a:prstGeom>
          <a:ln w="12700">
            <a:miter lim="400000"/>
          </a:ln>
          <a:effectLst>
            <a:outerShdw blurRad="584200" dist="279400" dir="2700000" rotWithShape="0">
              <a:srgbClr val="333333">
                <a:alpha val="64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p:cNvSpPr/>
          <p:nvPr/>
        </p:nvSpPr>
        <p:spPr>
          <a:xfrm>
            <a:off x="3505200" y="320398"/>
            <a:ext cx="16916400" cy="12801601"/>
          </a:xfrm>
          <a:prstGeom prst="rect">
            <a:avLst/>
          </a:prstGeom>
          <a:solidFill>
            <a:srgbClr val="FFFFFF"/>
          </a:solidFill>
          <a:ln w="12700">
            <a:solidFill>
              <a:srgbClr val="000000"/>
            </a:solidFill>
          </a:ln>
        </p:spPr>
        <p:txBody>
          <a:bodyPr tIns="91439" bIns="91439"/>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140" name="Potential Resources"/>
          <p:cNvSpPr txBox="1"/>
          <p:nvPr/>
        </p:nvSpPr>
        <p:spPr>
          <a:xfrm>
            <a:off x="9525000" y="2461735"/>
            <a:ext cx="4876800"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Potential Resources</a:t>
            </a:r>
          </a:p>
        </p:txBody>
      </p:sp>
      <p:sp>
        <p:nvSpPr>
          <p:cNvPr id="141" name="What are three things that you are good at?"/>
          <p:cNvSpPr txBox="1"/>
          <p:nvPr/>
        </p:nvSpPr>
        <p:spPr>
          <a:xfrm>
            <a:off x="8229600" y="3686226"/>
            <a:ext cx="4876800" cy="984047"/>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2800" b="1">
                <a:solidFill>
                  <a:srgbClr val="000000"/>
                </a:solidFill>
                <a:latin typeface="Arial"/>
                <a:ea typeface="Arial"/>
                <a:cs typeface="Arial"/>
                <a:sym typeface="Arial"/>
              </a:defRPr>
            </a:lvl1pPr>
          </a:lstStyle>
          <a:p>
            <a:r>
              <a:t>What are three things that you are good at?</a:t>
            </a:r>
          </a:p>
        </p:txBody>
      </p:sp>
      <p:sp>
        <p:nvSpPr>
          <p:cNvPr id="142" name="What did you have to do to become strong in these areas?"/>
          <p:cNvSpPr txBox="1"/>
          <p:nvPr/>
        </p:nvSpPr>
        <p:spPr>
          <a:xfrm>
            <a:off x="8779183" y="6696829"/>
            <a:ext cx="4876801" cy="1390448"/>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2800" b="1">
                <a:solidFill>
                  <a:srgbClr val="000000"/>
                </a:solidFill>
                <a:latin typeface="Arial"/>
                <a:ea typeface="Arial"/>
                <a:cs typeface="Arial"/>
                <a:sym typeface="Arial"/>
              </a:defRPr>
            </a:lvl1pPr>
          </a:lstStyle>
          <a:p>
            <a:r>
              <a:t>What did you have to do to become strong in these areas?</a:t>
            </a:r>
          </a:p>
        </p:txBody>
      </p:sp>
      <p:sp>
        <p:nvSpPr>
          <p:cNvPr id="143" name="Were you always good at those things?"/>
          <p:cNvSpPr txBox="1"/>
          <p:nvPr/>
        </p:nvSpPr>
        <p:spPr>
          <a:xfrm>
            <a:off x="16002000" y="3727401"/>
            <a:ext cx="4267200" cy="984048"/>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2800" b="1">
                <a:solidFill>
                  <a:srgbClr val="000000"/>
                </a:solidFill>
                <a:latin typeface="Arial"/>
                <a:ea typeface="Arial"/>
                <a:cs typeface="Arial"/>
                <a:sym typeface="Arial"/>
              </a:defRPr>
            </a:lvl1pPr>
          </a:lstStyle>
          <a:p>
            <a:r>
              <a:t>Were you always good at those things?</a:t>
            </a:r>
          </a:p>
        </p:txBody>
      </p:sp>
      <p:sp>
        <p:nvSpPr>
          <p:cNvPr id="144" name="Do you believe, at this moment, that you have all the resources you will ever possess?"/>
          <p:cNvSpPr txBox="1"/>
          <p:nvPr/>
        </p:nvSpPr>
        <p:spPr>
          <a:xfrm>
            <a:off x="4572000" y="11090327"/>
            <a:ext cx="5791200" cy="1390448"/>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2800" b="1">
                <a:solidFill>
                  <a:srgbClr val="000000"/>
                </a:solidFill>
                <a:latin typeface="Arial"/>
                <a:ea typeface="Arial"/>
                <a:cs typeface="Arial"/>
                <a:sym typeface="Arial"/>
              </a:defRPr>
            </a:lvl1pPr>
          </a:lstStyle>
          <a:p>
            <a:r>
              <a:t>Do you believe, at this moment, that you have all the resources you will ever possess?</a:t>
            </a:r>
          </a:p>
        </p:txBody>
      </p:sp>
      <p:sp>
        <p:nvSpPr>
          <p:cNvPr id="145" name="Do you believe in your ability to acquire even more resources in life?"/>
          <p:cNvSpPr txBox="1"/>
          <p:nvPr/>
        </p:nvSpPr>
        <p:spPr>
          <a:xfrm>
            <a:off x="13142976" y="11031011"/>
            <a:ext cx="5791201" cy="1390448"/>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2800" b="1">
                <a:solidFill>
                  <a:srgbClr val="000000"/>
                </a:solidFill>
                <a:latin typeface="Arial"/>
                <a:ea typeface="Arial"/>
                <a:cs typeface="Arial"/>
                <a:sym typeface="Arial"/>
              </a:defRPr>
            </a:lvl1pPr>
          </a:lstStyle>
          <a:p>
            <a:r>
              <a:t>Do you believe in your ability to acquire even more resources in life?</a:t>
            </a:r>
          </a:p>
        </p:txBody>
      </p:sp>
      <p:sp>
        <p:nvSpPr>
          <p:cNvPr id="146" name="Resource Resilience"/>
          <p:cNvSpPr txBox="1"/>
          <p:nvPr/>
        </p:nvSpPr>
        <p:spPr>
          <a:xfrm>
            <a:off x="5181600" y="289917"/>
            <a:ext cx="13563600" cy="1441719"/>
          </a:xfrm>
          <a:prstGeom prst="rect">
            <a:avLst/>
          </a:prstGeom>
          <a:ln w="12700">
            <a:miter lim="400000"/>
          </a:ln>
          <a:effectLst>
            <a:outerShdw blurRad="101600" dist="76200" dir="2700000" rotWithShape="0">
              <a:srgbClr val="000000">
                <a:alpha val="40000"/>
              </a:srgbClr>
            </a:outerShdw>
          </a:effectLst>
          <a:extLst>
            <a:ext uri="{C572A759-6A51-4108-AA02-DFA0A04FC94B}">
              <ma14:wrappingTextBoxFlag xmlns:ma14="http://schemas.microsoft.com/office/mac/drawingml/2011/main" val="1"/>
            </a:ext>
          </a:extLst>
        </p:spPr>
        <p:txBody>
          <a:bodyPr tIns="91439" bIns="91439">
            <a:spAutoFit/>
          </a:bodyPr>
          <a:lstStyle>
            <a:lvl1pPr defTabSz="1828800">
              <a:defRPr sz="8800" b="1">
                <a:solidFill>
                  <a:srgbClr val="000000"/>
                </a:solidFill>
                <a:latin typeface="Arial"/>
                <a:ea typeface="Arial"/>
                <a:cs typeface="Arial"/>
                <a:sym typeface="Arial"/>
              </a:defRPr>
            </a:lvl1pPr>
          </a:lstStyle>
          <a:p>
            <a:r>
              <a:t>Resource Resilience</a:t>
            </a:r>
          </a:p>
        </p:txBody>
      </p:sp>
      <p:pic>
        <p:nvPicPr>
          <p:cNvPr id="147" name="image4.png" descr="image4.png"/>
          <p:cNvPicPr>
            <a:picLocks noChangeAspect="1"/>
          </p:cNvPicPr>
          <p:nvPr/>
        </p:nvPicPr>
        <p:blipFill>
          <a:blip r:embed="rId2">
            <a:extLst/>
          </a:blip>
          <a:stretch>
            <a:fillRect/>
          </a:stretch>
        </p:blipFill>
        <p:spPr>
          <a:xfrm>
            <a:off x="5181600" y="3181636"/>
            <a:ext cx="3246965" cy="7684899"/>
          </a:xfrm>
          <a:prstGeom prst="rect">
            <a:avLst/>
          </a:prstGeom>
          <a:ln w="12700">
            <a:miter lim="400000"/>
          </a:ln>
          <a:effectLst>
            <a:outerShdw blurRad="152400" dir="18900000" rotWithShape="0">
              <a:srgbClr val="000000">
                <a:alpha val="20000"/>
              </a:srgbClr>
            </a:outerShdw>
          </a:effectLst>
        </p:spPr>
      </p:pic>
      <p:pic>
        <p:nvPicPr>
          <p:cNvPr id="148" name="image5.png" descr="image5.png"/>
          <p:cNvPicPr>
            <a:picLocks noChangeAspect="1"/>
          </p:cNvPicPr>
          <p:nvPr/>
        </p:nvPicPr>
        <p:blipFill>
          <a:blip r:embed="rId3">
            <a:extLst/>
          </a:blip>
          <a:stretch>
            <a:fillRect/>
          </a:stretch>
        </p:blipFill>
        <p:spPr>
          <a:xfrm>
            <a:off x="13655985" y="3653366"/>
            <a:ext cx="4031023" cy="7244947"/>
          </a:xfrm>
          <a:prstGeom prst="rect">
            <a:avLst/>
          </a:prstGeom>
          <a:ln w="12700">
            <a:miter lim="400000"/>
          </a:ln>
          <a:effectLst>
            <a:outerShdw blurRad="152400" dir="18900000" rotWithShape="0">
              <a:srgbClr val="000000">
                <a:alpha val="20000"/>
              </a:srgbClr>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40"/>
                                        </p:tgtEl>
                                        <p:attrNameLst>
                                          <p:attrName>style.visibility</p:attrName>
                                        </p:attrNameLst>
                                      </p:cBhvr>
                                      <p:to>
                                        <p:strVal val="visible"/>
                                      </p:to>
                                    </p:set>
                                    <p:anim calcmode="lin" valueType="num">
                                      <p:cBhvr>
                                        <p:cTn id="7" dur="500" fill="hold"/>
                                        <p:tgtEl>
                                          <p:spTgt spid="140"/>
                                        </p:tgtEl>
                                        <p:attrNameLst>
                                          <p:attrName>ppt_x</p:attrName>
                                        </p:attrNameLst>
                                      </p:cBhvr>
                                      <p:tavLst>
                                        <p:tav tm="0">
                                          <p:val>
                                            <p:strVal val="#ppt_x"/>
                                          </p:val>
                                        </p:tav>
                                        <p:tav tm="100000">
                                          <p:val>
                                            <p:strVal val="#ppt_x"/>
                                          </p:val>
                                        </p:tav>
                                      </p:tavLst>
                                    </p:anim>
                                    <p:anim calcmode="lin" valueType="num">
                                      <p:cBhvr>
                                        <p:cTn id="8"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141"/>
                                        </p:tgtEl>
                                        <p:attrNameLst>
                                          <p:attrName>style.visibility</p:attrName>
                                        </p:attrNameLst>
                                      </p:cBhvr>
                                      <p:to>
                                        <p:strVal val="visible"/>
                                      </p:to>
                                    </p:set>
                                    <p:anim calcmode="lin" valueType="num">
                                      <p:cBhvr>
                                        <p:cTn id="13" dur="500" fill="hold"/>
                                        <p:tgtEl>
                                          <p:spTgt spid="141"/>
                                        </p:tgtEl>
                                        <p:attrNameLst>
                                          <p:attrName>ppt_x</p:attrName>
                                        </p:attrNameLst>
                                      </p:cBhvr>
                                      <p:tavLst>
                                        <p:tav tm="0">
                                          <p:val>
                                            <p:strVal val="0-#ppt_w/2"/>
                                          </p:val>
                                        </p:tav>
                                        <p:tav tm="100000">
                                          <p:val>
                                            <p:strVal val="#ppt_x"/>
                                          </p:val>
                                        </p:tav>
                                      </p:tavLst>
                                    </p:anim>
                                    <p:anim calcmode="lin" valueType="num">
                                      <p:cBhvr>
                                        <p:cTn id="14" dur="500" fill="hold"/>
                                        <p:tgtEl>
                                          <p:spTgt spid="14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143"/>
                                        </p:tgtEl>
                                        <p:attrNameLst>
                                          <p:attrName>style.visibility</p:attrName>
                                        </p:attrNameLst>
                                      </p:cBhvr>
                                      <p:to>
                                        <p:strVal val="visible"/>
                                      </p:to>
                                    </p:set>
                                    <p:anim calcmode="lin" valueType="num">
                                      <p:cBhvr>
                                        <p:cTn id="19" dur="500" fill="hold"/>
                                        <p:tgtEl>
                                          <p:spTgt spid="143"/>
                                        </p:tgtEl>
                                        <p:attrNameLst>
                                          <p:attrName>ppt_x</p:attrName>
                                        </p:attrNameLst>
                                      </p:cBhvr>
                                      <p:tavLst>
                                        <p:tav tm="0">
                                          <p:val>
                                            <p:strVal val="0-#ppt_w/2"/>
                                          </p:val>
                                        </p:tav>
                                        <p:tav tm="100000">
                                          <p:val>
                                            <p:strVal val="#ppt_x"/>
                                          </p:val>
                                        </p:tav>
                                      </p:tavLst>
                                    </p:anim>
                                    <p:anim calcmode="lin" valueType="num">
                                      <p:cBhvr>
                                        <p:cTn id="20" dur="5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4" nodeType="clickEffect">
                                  <p:stCondLst>
                                    <p:cond delay="0"/>
                                  </p:stCondLst>
                                  <p:iterate>
                                    <p:tmAbs val="0"/>
                                  </p:iterate>
                                  <p:childTnLst>
                                    <p:set>
                                      <p:cBhvr>
                                        <p:cTn id="24" fill="hold"/>
                                        <p:tgtEl>
                                          <p:spTgt spid="142"/>
                                        </p:tgtEl>
                                        <p:attrNameLst>
                                          <p:attrName>style.visibility</p:attrName>
                                        </p:attrNameLst>
                                      </p:cBhvr>
                                      <p:to>
                                        <p:strVal val="visible"/>
                                      </p:to>
                                    </p:set>
                                    <p:anim calcmode="lin" valueType="num">
                                      <p:cBhvr>
                                        <p:cTn id="25" dur="500" fill="hold"/>
                                        <p:tgtEl>
                                          <p:spTgt spid="142"/>
                                        </p:tgtEl>
                                        <p:attrNameLst>
                                          <p:attrName>ppt_x</p:attrName>
                                        </p:attrNameLst>
                                      </p:cBhvr>
                                      <p:tavLst>
                                        <p:tav tm="0">
                                          <p:val>
                                            <p:strVal val="0-#ppt_w/2"/>
                                          </p:val>
                                        </p:tav>
                                        <p:tav tm="100000">
                                          <p:val>
                                            <p:strVal val="#ppt_x"/>
                                          </p:val>
                                        </p:tav>
                                      </p:tavLst>
                                    </p:anim>
                                    <p:anim calcmode="lin" valueType="num">
                                      <p:cBhvr>
                                        <p:cTn id="26" dur="500" fill="hold"/>
                                        <p:tgtEl>
                                          <p:spTgt spid="14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5" nodeType="clickEffect">
                                  <p:stCondLst>
                                    <p:cond delay="0"/>
                                  </p:stCondLst>
                                  <p:iterate>
                                    <p:tmAbs val="0"/>
                                  </p:iterate>
                                  <p:childTnLst>
                                    <p:set>
                                      <p:cBhvr>
                                        <p:cTn id="30" fill="hold"/>
                                        <p:tgtEl>
                                          <p:spTgt spid="144"/>
                                        </p:tgtEl>
                                        <p:attrNameLst>
                                          <p:attrName>style.visibility</p:attrName>
                                        </p:attrNameLst>
                                      </p:cBhvr>
                                      <p:to>
                                        <p:strVal val="visible"/>
                                      </p:to>
                                    </p:set>
                                    <p:anim calcmode="lin" valueType="num">
                                      <p:cBhvr>
                                        <p:cTn id="31" dur="500" fill="hold"/>
                                        <p:tgtEl>
                                          <p:spTgt spid="144"/>
                                        </p:tgtEl>
                                        <p:attrNameLst>
                                          <p:attrName>ppt_x</p:attrName>
                                        </p:attrNameLst>
                                      </p:cBhvr>
                                      <p:tavLst>
                                        <p:tav tm="0">
                                          <p:val>
                                            <p:strVal val="0-#ppt_w/2"/>
                                          </p:val>
                                        </p:tav>
                                        <p:tav tm="100000">
                                          <p:val>
                                            <p:strVal val="#ppt_x"/>
                                          </p:val>
                                        </p:tav>
                                      </p:tavLst>
                                    </p:anim>
                                    <p:anim calcmode="lin" valueType="num">
                                      <p:cBhvr>
                                        <p:cTn id="32" dur="500" fill="hold"/>
                                        <p:tgtEl>
                                          <p:spTgt spid="14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6" nodeType="clickEffect">
                                  <p:stCondLst>
                                    <p:cond delay="0"/>
                                  </p:stCondLst>
                                  <p:iterate>
                                    <p:tmAbs val="0"/>
                                  </p:iterate>
                                  <p:childTnLst>
                                    <p:set>
                                      <p:cBhvr>
                                        <p:cTn id="36" fill="hold"/>
                                        <p:tgtEl>
                                          <p:spTgt spid="145"/>
                                        </p:tgtEl>
                                        <p:attrNameLst>
                                          <p:attrName>style.visibility</p:attrName>
                                        </p:attrNameLst>
                                      </p:cBhvr>
                                      <p:to>
                                        <p:strVal val="visible"/>
                                      </p:to>
                                    </p:set>
                                    <p:anim calcmode="lin" valueType="num">
                                      <p:cBhvr>
                                        <p:cTn id="37" dur="500" fill="hold"/>
                                        <p:tgtEl>
                                          <p:spTgt spid="145"/>
                                        </p:tgtEl>
                                        <p:attrNameLst>
                                          <p:attrName>ppt_x</p:attrName>
                                        </p:attrNameLst>
                                      </p:cBhvr>
                                      <p:tavLst>
                                        <p:tav tm="0">
                                          <p:val>
                                            <p:strVal val="0-#ppt_w/2"/>
                                          </p:val>
                                        </p:tav>
                                        <p:tav tm="100000">
                                          <p:val>
                                            <p:strVal val="#ppt_x"/>
                                          </p:val>
                                        </p:tav>
                                      </p:tavLst>
                                    </p:anim>
                                    <p:anim calcmode="lin" valueType="num">
                                      <p:cBhvr>
                                        <p:cTn id="38" dur="500" fill="hold"/>
                                        <p:tgtEl>
                                          <p:spTgt spid="1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1" animBg="1" advAuto="0"/>
      <p:bldP spid="141" grpId="2" animBg="1" advAuto="0"/>
      <p:bldP spid="142" grpId="4" animBg="1" advAuto="0"/>
      <p:bldP spid="143" grpId="3" animBg="1" advAuto="0"/>
      <p:bldP spid="144" grpId="5" animBg="1" advAuto="0"/>
      <p:bldP spid="145" grpId="6"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p:cNvSpPr/>
          <p:nvPr/>
        </p:nvSpPr>
        <p:spPr>
          <a:xfrm>
            <a:off x="3505200" y="320398"/>
            <a:ext cx="16916400" cy="12801601"/>
          </a:xfrm>
          <a:prstGeom prst="rect">
            <a:avLst/>
          </a:prstGeom>
          <a:solidFill>
            <a:srgbClr val="FFFFFF"/>
          </a:solidFill>
          <a:ln w="12700">
            <a:solidFill>
              <a:srgbClr val="000000"/>
            </a:solidFill>
          </a:ln>
        </p:spPr>
        <p:txBody>
          <a:bodyPr tIns="91439" bIns="91439"/>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151" name="Remember: Resource resilience means looking at the resources you possess and the ones you could potentially possess, as a way to solve problems and be resilient."/>
          <p:cNvSpPr txBox="1"/>
          <p:nvPr/>
        </p:nvSpPr>
        <p:spPr>
          <a:xfrm>
            <a:off x="5934994" y="10987206"/>
            <a:ext cx="13115006" cy="1579285"/>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3200" b="1">
                <a:solidFill>
                  <a:srgbClr val="FF0000"/>
                </a:solidFill>
                <a:latin typeface="Arial"/>
                <a:ea typeface="Arial"/>
                <a:cs typeface="Arial"/>
                <a:sym typeface="Arial"/>
              </a:defRPr>
            </a:pPr>
            <a:r>
              <a:t>Remember: </a:t>
            </a:r>
            <a:r>
              <a:rPr>
                <a:solidFill>
                  <a:srgbClr val="000000"/>
                </a:solidFill>
              </a:rPr>
              <a:t>Resource resilience means looking at the resources you possess and the ones you could potentially possess, as a way to solve problems and be resilient.</a:t>
            </a:r>
          </a:p>
        </p:txBody>
      </p:sp>
      <p:sp>
        <p:nvSpPr>
          <p:cNvPr id="152" name="Resource Resilience"/>
          <p:cNvSpPr txBox="1"/>
          <p:nvPr/>
        </p:nvSpPr>
        <p:spPr>
          <a:xfrm>
            <a:off x="5181600" y="289917"/>
            <a:ext cx="13563600" cy="1441719"/>
          </a:xfrm>
          <a:prstGeom prst="rect">
            <a:avLst/>
          </a:prstGeom>
          <a:ln w="12700">
            <a:miter lim="400000"/>
          </a:ln>
          <a:effectLst>
            <a:outerShdw blurRad="101600" dist="76200" dir="2700000" rotWithShape="0">
              <a:srgbClr val="000000">
                <a:alpha val="40000"/>
              </a:srgbClr>
            </a:outerShdw>
          </a:effectLst>
          <a:extLst>
            <a:ext uri="{C572A759-6A51-4108-AA02-DFA0A04FC94B}">
              <ma14:wrappingTextBoxFlag xmlns:ma14="http://schemas.microsoft.com/office/mac/drawingml/2011/main" val="1"/>
            </a:ext>
          </a:extLst>
        </p:spPr>
        <p:txBody>
          <a:bodyPr tIns="91439" bIns="91439">
            <a:spAutoFit/>
          </a:bodyPr>
          <a:lstStyle>
            <a:lvl1pPr defTabSz="1828800">
              <a:defRPr sz="8800" b="1">
                <a:solidFill>
                  <a:srgbClr val="000000"/>
                </a:solidFill>
                <a:latin typeface="Arial"/>
                <a:ea typeface="Arial"/>
                <a:cs typeface="Arial"/>
                <a:sym typeface="Arial"/>
              </a:defRPr>
            </a:lvl1pPr>
          </a:lstStyle>
          <a:p>
            <a:r>
              <a:t>Resource Resilience</a:t>
            </a:r>
          </a:p>
        </p:txBody>
      </p:sp>
      <p:pic>
        <p:nvPicPr>
          <p:cNvPr id="153" name="image4.png" descr="image4.png"/>
          <p:cNvPicPr>
            <a:picLocks noChangeAspect="1"/>
          </p:cNvPicPr>
          <p:nvPr/>
        </p:nvPicPr>
        <p:blipFill>
          <a:blip r:embed="rId2">
            <a:extLst/>
          </a:blip>
          <a:stretch>
            <a:fillRect/>
          </a:stretch>
        </p:blipFill>
        <p:spPr>
          <a:xfrm>
            <a:off x="5181600" y="3181636"/>
            <a:ext cx="3246965" cy="7684899"/>
          </a:xfrm>
          <a:prstGeom prst="rect">
            <a:avLst/>
          </a:prstGeom>
          <a:ln w="12700">
            <a:miter lim="400000"/>
          </a:ln>
          <a:effectLst>
            <a:outerShdw blurRad="152400" dir="18900000" rotWithShape="0">
              <a:srgbClr val="000000">
                <a:alpha val="20000"/>
              </a:srgbClr>
            </a:outerShdw>
          </a:effectLst>
        </p:spPr>
      </p:pic>
      <p:pic>
        <p:nvPicPr>
          <p:cNvPr id="154" name="image5.png" descr="image5.png"/>
          <p:cNvPicPr>
            <a:picLocks noChangeAspect="1"/>
          </p:cNvPicPr>
          <p:nvPr/>
        </p:nvPicPr>
        <p:blipFill>
          <a:blip r:embed="rId3">
            <a:extLst/>
          </a:blip>
          <a:stretch>
            <a:fillRect/>
          </a:stretch>
        </p:blipFill>
        <p:spPr>
          <a:xfrm>
            <a:off x="13655985" y="3653366"/>
            <a:ext cx="4031023" cy="7244947"/>
          </a:xfrm>
          <a:prstGeom prst="rect">
            <a:avLst/>
          </a:prstGeom>
          <a:ln w="12700">
            <a:miter lim="400000"/>
          </a:ln>
          <a:effectLst>
            <a:outerShdw blurRad="152400" dir="18900000" rotWithShape="0">
              <a:srgbClr val="000000">
                <a:alpha val="20000"/>
              </a:srgbClr>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nodeType="afterEffect">
                                  <p:stCondLst>
                                    <p:cond delay="0"/>
                                  </p:stCondLst>
                                  <p:childTnLst>
                                    <p:animMotion origin="layout" path="M 0.000000 0.000000 L 0.120969 -0.023153" pathEditMode="relative">
                                      <p:cBhvr>
                                        <p:cTn id="6" dur="2000" fill="hold"/>
                                        <p:tgtEl>
                                          <p:spTgt spid="153"/>
                                        </p:tgtEl>
                                        <p:attrNameLst>
                                          <p:attrName>ppt_x</p:attrName>
                                          <p:attrName>ppt_y</p:attrName>
                                        </p:attrNameLst>
                                      </p:cBhvr>
                                    </p:animMotion>
                                  </p:childTnLst>
                                </p:cTn>
                              </p:par>
                            </p:childTnLst>
                          </p:cTn>
                        </p:par>
                        <p:par>
                          <p:cTn id="7" fill="hold">
                            <p:stCondLst>
                              <p:cond delay="0"/>
                            </p:stCondLst>
                            <p:childTnLst>
                              <p:par>
                                <p:cTn id="8" presetID="-1" presetClass="path" presetSubtype="0" accel="50000" decel="50000" fill="hold" nodeType="withEffect">
                                  <p:stCondLst>
                                    <p:cond delay="0"/>
                                  </p:stCondLst>
                                  <p:childTnLst>
                                    <p:animMotion origin="layout" path="M 0.000000 0.000000 L -0.073959 -0.030564" pathEditMode="relative">
                                      <p:cBhvr>
                                        <p:cTn id="9" dur="2000" fill="hold"/>
                                        <p:tgtEl>
                                          <p:spTgt spid="154"/>
                                        </p:tgtEl>
                                        <p:attrNameLst>
                                          <p:attrName>ppt_x</p:attrName>
                                          <p:attrName>ppt_y</p:attrName>
                                        </p:attrNameLst>
                                      </p:cBhvr>
                                    </p:animMotion>
                                  </p:childTnLst>
                                </p:cTn>
                              </p:par>
                            </p:childTnLst>
                          </p:cTn>
                        </p:par>
                        <p:par>
                          <p:cTn id="10" fill="hold">
                            <p:stCondLst>
                              <p:cond delay="2000"/>
                            </p:stCondLst>
                            <p:childTnLst>
                              <p:par>
                                <p:cTn id="11" presetID="2" presetClass="entr" presetSubtype="8" fill="hold" grpId="3" nodeType="afterEffect">
                                  <p:stCondLst>
                                    <p:cond delay="0"/>
                                  </p:stCondLst>
                                  <p:iterate>
                                    <p:tmAbs val="0"/>
                                  </p:iterate>
                                  <p:childTnLst>
                                    <p:set>
                                      <p:cBhvr>
                                        <p:cTn id="12" fill="hold"/>
                                        <p:tgtEl>
                                          <p:spTgt spid="151"/>
                                        </p:tgtEl>
                                        <p:attrNameLst>
                                          <p:attrName>style.visibility</p:attrName>
                                        </p:attrNameLst>
                                      </p:cBhvr>
                                      <p:to>
                                        <p:strVal val="visible"/>
                                      </p:to>
                                    </p:set>
                                    <p:anim calcmode="lin" valueType="num">
                                      <p:cBhvr>
                                        <p:cTn id="13" dur="500" fill="hold"/>
                                        <p:tgtEl>
                                          <p:spTgt spid="151"/>
                                        </p:tgtEl>
                                        <p:attrNameLst>
                                          <p:attrName>ppt_x</p:attrName>
                                        </p:attrNameLst>
                                      </p:cBhvr>
                                      <p:tavLst>
                                        <p:tav tm="0">
                                          <p:val>
                                            <p:strVal val="0-#ppt_w/2"/>
                                          </p:val>
                                        </p:tav>
                                        <p:tav tm="100000">
                                          <p:val>
                                            <p:strVal val="#ppt_x"/>
                                          </p:val>
                                        </p:tav>
                                      </p:tavLst>
                                    </p:anim>
                                    <p:anim calcmode="lin" valueType="num">
                                      <p:cBhvr>
                                        <p:cTn id="14"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3"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p:cNvSpPr/>
          <p:nvPr/>
        </p:nvSpPr>
        <p:spPr>
          <a:xfrm>
            <a:off x="3505200" y="320398"/>
            <a:ext cx="16916400" cy="12801601"/>
          </a:xfrm>
          <a:prstGeom prst="rect">
            <a:avLst/>
          </a:prstGeom>
          <a:solidFill>
            <a:srgbClr val="FFFFFF"/>
          </a:solidFill>
          <a:ln w="12700">
            <a:solidFill>
              <a:srgbClr val="000000"/>
            </a:solidFill>
          </a:ln>
        </p:spPr>
        <p:txBody>
          <a:bodyPr tIns="91439" bIns="91439"/>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157" name="Remember: Resource resilience means looking at the resources you possess and the ones you could potentially possess, as a way to solve problems and be resilient."/>
          <p:cNvSpPr txBox="1"/>
          <p:nvPr/>
        </p:nvSpPr>
        <p:spPr>
          <a:xfrm>
            <a:off x="5934994" y="10987206"/>
            <a:ext cx="13115006" cy="1579285"/>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3200" b="1">
                <a:solidFill>
                  <a:srgbClr val="FF0000"/>
                </a:solidFill>
                <a:latin typeface="Arial"/>
                <a:ea typeface="Arial"/>
                <a:cs typeface="Arial"/>
                <a:sym typeface="Arial"/>
              </a:defRPr>
            </a:pPr>
            <a:r>
              <a:t>Remember: </a:t>
            </a:r>
            <a:r>
              <a:rPr>
                <a:solidFill>
                  <a:srgbClr val="000000"/>
                </a:solidFill>
              </a:rPr>
              <a:t>Resource resilience means looking at the resources you possess and the ones you could potentially possess, as a way to solve problems and be resilient.</a:t>
            </a:r>
          </a:p>
        </p:txBody>
      </p:sp>
      <p:sp>
        <p:nvSpPr>
          <p:cNvPr id="158" name="Resource Resilience"/>
          <p:cNvSpPr txBox="1"/>
          <p:nvPr/>
        </p:nvSpPr>
        <p:spPr>
          <a:xfrm>
            <a:off x="5181600" y="289917"/>
            <a:ext cx="13563600" cy="1441719"/>
          </a:xfrm>
          <a:prstGeom prst="rect">
            <a:avLst/>
          </a:prstGeom>
          <a:ln w="12700">
            <a:miter lim="400000"/>
          </a:ln>
          <a:effectLst>
            <a:outerShdw blurRad="101600" dist="76200" dir="2700000" rotWithShape="0">
              <a:srgbClr val="000000">
                <a:alpha val="40000"/>
              </a:srgbClr>
            </a:outerShdw>
          </a:effectLst>
          <a:extLst>
            <a:ext uri="{C572A759-6A51-4108-AA02-DFA0A04FC94B}">
              <ma14:wrappingTextBoxFlag xmlns:ma14="http://schemas.microsoft.com/office/mac/drawingml/2011/main" val="1"/>
            </a:ext>
          </a:extLst>
        </p:spPr>
        <p:txBody>
          <a:bodyPr tIns="91439" bIns="91439">
            <a:spAutoFit/>
          </a:bodyPr>
          <a:lstStyle>
            <a:lvl1pPr defTabSz="1828800">
              <a:defRPr sz="8800" b="1">
                <a:solidFill>
                  <a:srgbClr val="000000"/>
                </a:solidFill>
                <a:latin typeface="Arial"/>
                <a:ea typeface="Arial"/>
                <a:cs typeface="Arial"/>
                <a:sym typeface="Arial"/>
              </a:defRPr>
            </a:lvl1pPr>
          </a:lstStyle>
          <a:p>
            <a:r>
              <a:t>Resource Resilience</a:t>
            </a:r>
          </a:p>
        </p:txBody>
      </p:sp>
      <p:pic>
        <p:nvPicPr>
          <p:cNvPr id="159" name="image4.png" descr="image4.png"/>
          <p:cNvPicPr>
            <a:picLocks noChangeAspect="1"/>
          </p:cNvPicPr>
          <p:nvPr/>
        </p:nvPicPr>
        <p:blipFill>
          <a:blip r:embed="rId2">
            <a:extLst/>
          </a:blip>
          <a:stretch>
            <a:fillRect/>
          </a:stretch>
        </p:blipFill>
        <p:spPr>
          <a:xfrm>
            <a:off x="5181600" y="3181636"/>
            <a:ext cx="3246965" cy="7684899"/>
          </a:xfrm>
          <a:prstGeom prst="rect">
            <a:avLst/>
          </a:prstGeom>
          <a:ln w="12700">
            <a:miter lim="400000"/>
          </a:ln>
          <a:effectLst>
            <a:outerShdw blurRad="152400" dir="18900000" rotWithShape="0">
              <a:srgbClr val="000000">
                <a:alpha val="20000"/>
              </a:srgbClr>
            </a:outerShdw>
          </a:effectLst>
        </p:spPr>
      </p:pic>
      <p:pic>
        <p:nvPicPr>
          <p:cNvPr id="160" name="image5.png" descr="image5.png"/>
          <p:cNvPicPr>
            <a:picLocks noChangeAspect="1"/>
          </p:cNvPicPr>
          <p:nvPr/>
        </p:nvPicPr>
        <p:blipFill>
          <a:blip r:embed="rId3">
            <a:extLst/>
          </a:blip>
          <a:stretch>
            <a:fillRect/>
          </a:stretch>
        </p:blipFill>
        <p:spPr>
          <a:xfrm>
            <a:off x="13655985" y="3653366"/>
            <a:ext cx="4031023" cy="7244947"/>
          </a:xfrm>
          <a:prstGeom prst="rect">
            <a:avLst/>
          </a:prstGeom>
          <a:ln w="12700">
            <a:miter lim="400000"/>
          </a:ln>
          <a:effectLst>
            <a:outerShdw blurRad="152400" dir="18900000" rotWithShape="0">
              <a:srgbClr val="000000">
                <a:alpha val="20000"/>
              </a:srgbClr>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nodeType="afterEffect">
                                  <p:stCondLst>
                                    <p:cond delay="0"/>
                                  </p:stCondLst>
                                  <p:childTnLst>
                                    <p:animMotion origin="layout" path="M 0.000000 0.000000 L 0.120969 -0.023153" pathEditMode="relative">
                                      <p:cBhvr>
                                        <p:cTn id="6" dur="2000" fill="hold"/>
                                        <p:tgtEl>
                                          <p:spTgt spid="159"/>
                                        </p:tgtEl>
                                        <p:attrNameLst>
                                          <p:attrName>ppt_x</p:attrName>
                                          <p:attrName>ppt_y</p:attrName>
                                        </p:attrNameLst>
                                      </p:cBhvr>
                                    </p:animMotion>
                                  </p:childTnLst>
                                </p:cTn>
                              </p:par>
                            </p:childTnLst>
                          </p:cTn>
                        </p:par>
                        <p:par>
                          <p:cTn id="7" fill="hold">
                            <p:stCondLst>
                              <p:cond delay="0"/>
                            </p:stCondLst>
                            <p:childTnLst>
                              <p:par>
                                <p:cTn id="8" presetID="-1" presetClass="path" presetSubtype="0" accel="50000" decel="50000" fill="hold" nodeType="withEffect">
                                  <p:stCondLst>
                                    <p:cond delay="0"/>
                                  </p:stCondLst>
                                  <p:childTnLst>
                                    <p:animMotion origin="layout" path="M 0.000000 0.000000 L -0.073959 -0.030564" pathEditMode="relative">
                                      <p:cBhvr>
                                        <p:cTn id="9" dur="2000" fill="hold"/>
                                        <p:tgtEl>
                                          <p:spTgt spid="160"/>
                                        </p:tgtEl>
                                        <p:attrNameLst>
                                          <p:attrName>ppt_x</p:attrName>
                                          <p:attrName>ppt_y</p:attrName>
                                        </p:attrNameLst>
                                      </p:cBhvr>
                                    </p:animMotion>
                                  </p:childTnLst>
                                </p:cTn>
                              </p:par>
                            </p:childTnLst>
                          </p:cTn>
                        </p:par>
                        <p:par>
                          <p:cTn id="10" fill="hold">
                            <p:stCondLst>
                              <p:cond delay="2000"/>
                            </p:stCondLst>
                            <p:childTnLst>
                              <p:par>
                                <p:cTn id="11" presetID="2" presetClass="entr" presetSubtype="8" fill="hold" grpId="3" nodeType="afterEffect">
                                  <p:stCondLst>
                                    <p:cond delay="0"/>
                                  </p:stCondLst>
                                  <p:iterate>
                                    <p:tmAbs val="0"/>
                                  </p:iterate>
                                  <p:childTnLst>
                                    <p:set>
                                      <p:cBhvr>
                                        <p:cTn id="12" fill="hold"/>
                                        <p:tgtEl>
                                          <p:spTgt spid="157"/>
                                        </p:tgtEl>
                                        <p:attrNameLst>
                                          <p:attrName>style.visibility</p:attrName>
                                        </p:attrNameLst>
                                      </p:cBhvr>
                                      <p:to>
                                        <p:strVal val="visible"/>
                                      </p:to>
                                    </p:set>
                                    <p:anim calcmode="lin" valueType="num">
                                      <p:cBhvr>
                                        <p:cTn id="13" dur="500" fill="hold"/>
                                        <p:tgtEl>
                                          <p:spTgt spid="157"/>
                                        </p:tgtEl>
                                        <p:attrNameLst>
                                          <p:attrName>ppt_x</p:attrName>
                                        </p:attrNameLst>
                                      </p:cBhvr>
                                      <p:tavLst>
                                        <p:tav tm="0">
                                          <p:val>
                                            <p:strVal val="0-#ppt_w/2"/>
                                          </p:val>
                                        </p:tav>
                                        <p:tav tm="100000">
                                          <p:val>
                                            <p:strVal val="#ppt_x"/>
                                          </p:val>
                                        </p:tav>
                                      </p:tavLst>
                                    </p:anim>
                                    <p:anim calcmode="lin" valueType="num">
                                      <p:cBhvr>
                                        <p:cTn id="14" dur="500" fill="hold"/>
                                        <p:tgtEl>
                                          <p:spTgt spid="1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3"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Resource_poster.png" descr="Resource_poster.png"/>
          <p:cNvPicPr>
            <a:picLocks noChangeAspect="1"/>
          </p:cNvPicPr>
          <p:nvPr/>
        </p:nvPicPr>
        <p:blipFill>
          <a:blip r:embed="rId3">
            <a:extLst/>
          </a:blip>
          <a:stretch>
            <a:fillRect/>
          </a:stretch>
        </p:blipFill>
        <p:spPr>
          <a:xfrm>
            <a:off x="3839192" y="457200"/>
            <a:ext cx="16582408" cy="12801600"/>
          </a:xfrm>
          <a:prstGeom prst="rect">
            <a:avLst/>
          </a:prstGeom>
          <a:ln w="12700">
            <a:miter lim="400000"/>
          </a:ln>
          <a:effectLst>
            <a:outerShdw blurRad="584200" dist="279400" dir="2700000" rotWithShape="0">
              <a:srgbClr val="333333">
                <a:alpha val="64999"/>
              </a:srgbClr>
            </a:outerShdw>
          </a:effectLst>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ectangle 7"/>
          <p:cNvSpPr txBox="1"/>
          <p:nvPr/>
        </p:nvSpPr>
        <p:spPr>
          <a:xfrm>
            <a:off x="7315200" y="475342"/>
            <a:ext cx="9753600" cy="9067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4800">
                <a:solidFill>
                  <a:srgbClr val="000000"/>
                </a:solidFill>
                <a:latin typeface="Futura Bold BT"/>
                <a:ea typeface="Futura Bold BT"/>
                <a:cs typeface="Futura Bold BT"/>
                <a:sym typeface="Futura Bold BT"/>
              </a:defRPr>
            </a:lvl1pPr>
          </a:lstStyle>
          <a:p>
            <a:r>
              <a:t>Activity</a:t>
            </a:r>
          </a:p>
        </p:txBody>
      </p:sp>
      <p:sp>
        <p:nvSpPr>
          <p:cNvPr id="167" name="Rectangle 8"/>
          <p:cNvSpPr txBox="1"/>
          <p:nvPr/>
        </p:nvSpPr>
        <p:spPr>
          <a:xfrm>
            <a:off x="5943600" y="11430000"/>
            <a:ext cx="12649200" cy="1173480"/>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2200">
                <a:solidFill>
                  <a:srgbClr val="000000"/>
                </a:solidFill>
                <a:latin typeface="Futura Bold BT"/>
                <a:ea typeface="Futura Bold BT"/>
                <a:cs typeface="Futura Bold BT"/>
                <a:sym typeface="Futura Bold BT"/>
              </a:defRPr>
            </a:lvl1pPr>
          </a:lstStyle>
          <a:p>
            <a:r>
              <a:t>Create your own learning activity slide.  This may include either an object lesson, a group activity, or a group / movement activity.  This slide may include instructions /rules for the activity or a relevant visual prompt to introduce the activity. </a:t>
            </a:r>
          </a:p>
        </p:txBody>
      </p:sp>
      <p:grpSp>
        <p:nvGrpSpPr>
          <p:cNvPr id="170" name="Group 9"/>
          <p:cNvGrpSpPr/>
          <p:nvPr/>
        </p:nvGrpSpPr>
        <p:grpSpPr>
          <a:xfrm>
            <a:off x="10224726" y="5029199"/>
            <a:ext cx="3657601" cy="3657601"/>
            <a:chOff x="0" y="0"/>
            <a:chExt cx="3657600" cy="3657600"/>
          </a:xfrm>
        </p:grpSpPr>
        <p:pic>
          <p:nvPicPr>
            <p:cNvPr id="168" name="Picture 12" descr="Picture 12"/>
            <p:cNvPicPr>
              <a:picLocks noChangeAspect="1"/>
            </p:cNvPicPr>
            <p:nvPr/>
          </p:nvPicPr>
          <p:blipFill>
            <a:blip r:embed="rId2">
              <a:extLst/>
            </a:blip>
            <a:stretch>
              <a:fillRect/>
            </a:stretch>
          </p:blipFill>
          <p:spPr>
            <a:xfrm>
              <a:off x="0" y="-1"/>
              <a:ext cx="3657600" cy="3633218"/>
            </a:xfrm>
            <a:prstGeom prst="rect">
              <a:avLst/>
            </a:prstGeom>
            <a:ln w="12700" cap="flat">
              <a:noFill/>
              <a:miter lim="400000"/>
            </a:ln>
            <a:effectLst>
              <a:outerShdw blurRad="584200" dist="279400" dir="2700000" rotWithShape="0">
                <a:srgbClr val="333333">
                  <a:alpha val="64999"/>
                </a:srgbClr>
              </a:outerShdw>
            </a:effectLst>
          </p:spPr>
        </p:pic>
        <p:sp>
          <p:nvSpPr>
            <p:cNvPr id="169" name="Oval 13"/>
            <p:cNvSpPr/>
            <p:nvPr/>
          </p:nvSpPr>
          <p:spPr>
            <a:xfrm>
              <a:off x="0" y="0"/>
              <a:ext cx="3657600" cy="3657600"/>
            </a:xfrm>
            <a:prstGeom prst="ellipse">
              <a:avLst/>
            </a:prstGeom>
            <a:noFill/>
            <a:ln w="12700" cap="flat">
              <a:solidFill>
                <a:srgbClr val="000000"/>
              </a:solidFill>
              <a:prstDash val="solid"/>
              <a:round/>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 name="Group 6"/>
          <p:cNvGrpSpPr/>
          <p:nvPr/>
        </p:nvGrpSpPr>
        <p:grpSpPr>
          <a:xfrm>
            <a:off x="10210800" y="5028841"/>
            <a:ext cx="3657600" cy="3622025"/>
            <a:chOff x="0" y="0"/>
            <a:chExt cx="3657600" cy="3622024"/>
          </a:xfrm>
        </p:grpSpPr>
        <p:pic>
          <p:nvPicPr>
            <p:cNvPr id="172" name="Picture 10" descr="Picture 10"/>
            <p:cNvPicPr>
              <a:picLocks noChangeAspect="1"/>
            </p:cNvPicPr>
            <p:nvPr/>
          </p:nvPicPr>
          <p:blipFill>
            <a:blip r:embed="rId2">
              <a:extLst/>
            </a:blip>
            <a:stretch>
              <a:fillRect/>
            </a:stretch>
          </p:blipFill>
          <p:spPr>
            <a:xfrm>
              <a:off x="0" y="352"/>
              <a:ext cx="3657600" cy="3621672"/>
            </a:xfrm>
            <a:prstGeom prst="rect">
              <a:avLst/>
            </a:prstGeom>
            <a:ln w="12700" cap="flat">
              <a:noFill/>
              <a:miter lim="400000"/>
            </a:ln>
            <a:effectLst>
              <a:outerShdw blurRad="584200" dist="279400" dir="2700000" rotWithShape="0">
                <a:srgbClr val="333333">
                  <a:alpha val="64999"/>
                </a:srgbClr>
              </a:outerShdw>
            </a:effectLst>
          </p:spPr>
        </p:pic>
        <p:sp>
          <p:nvSpPr>
            <p:cNvPr id="173" name="Oval 11"/>
            <p:cNvSpPr/>
            <p:nvPr/>
          </p:nvSpPr>
          <p:spPr>
            <a:xfrm>
              <a:off x="0" y="-1"/>
              <a:ext cx="3657600" cy="3621673"/>
            </a:xfrm>
            <a:prstGeom prst="ellipse">
              <a:avLst/>
            </a:prstGeom>
            <a:noFill/>
            <a:ln w="12700" cap="flat">
              <a:solidFill>
                <a:srgbClr val="000000"/>
              </a:solidFill>
              <a:prstDash val="solid"/>
              <a:round/>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grpSp>
      <p:sp>
        <p:nvSpPr>
          <p:cNvPr id="175" name="Rectangle 7"/>
          <p:cNvSpPr txBox="1"/>
          <p:nvPr/>
        </p:nvSpPr>
        <p:spPr>
          <a:xfrm>
            <a:off x="7315200" y="475342"/>
            <a:ext cx="9753600" cy="9067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4800">
                <a:solidFill>
                  <a:srgbClr val="000000"/>
                </a:solidFill>
                <a:latin typeface="Futura Bold BT"/>
                <a:ea typeface="Futura Bold BT"/>
                <a:cs typeface="Futura Bold BT"/>
                <a:sym typeface="Futura Bold BT"/>
              </a:defRPr>
            </a:lvl1pPr>
          </a:lstStyle>
          <a:p>
            <a:r>
              <a:t>Journal</a:t>
            </a:r>
          </a:p>
        </p:txBody>
      </p:sp>
      <p:sp>
        <p:nvSpPr>
          <p:cNvPr id="176" name="Rectangle 8"/>
          <p:cNvSpPr txBox="1"/>
          <p:nvPr/>
        </p:nvSpPr>
        <p:spPr>
          <a:xfrm>
            <a:off x="5791200" y="11430000"/>
            <a:ext cx="12649200" cy="1173480"/>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2200">
                <a:solidFill>
                  <a:srgbClr val="000000"/>
                </a:solidFill>
                <a:latin typeface="Futura Bold BT"/>
                <a:ea typeface="Futura Bold BT"/>
                <a:cs typeface="Futura Bold BT"/>
                <a:sym typeface="Futura Bold BT"/>
              </a:defRPr>
            </a:lvl1pPr>
          </a:lstStyle>
          <a:p>
            <a:r>
              <a:t>Create your own journal activity slide.  This slide may include an art activity, observation activity, or game plan exercise from the WhyTry student journal.  This slide may contain the actual journal page or a relevant visual prompt to introduce the journal activity.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Rectangle 7"/>
          <p:cNvSpPr txBox="1"/>
          <p:nvPr/>
        </p:nvSpPr>
        <p:spPr>
          <a:xfrm>
            <a:off x="7315200" y="475342"/>
            <a:ext cx="9753600" cy="9067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4800">
                <a:solidFill>
                  <a:srgbClr val="000000"/>
                </a:solidFill>
                <a:latin typeface="Futura Bold BT"/>
                <a:ea typeface="Futura Bold BT"/>
                <a:cs typeface="Futura Bold BT"/>
                <a:sym typeface="Futura Bold BT"/>
              </a:defRPr>
            </a:lvl1pPr>
          </a:lstStyle>
          <a:p>
            <a:r>
              <a:t>Video</a:t>
            </a:r>
          </a:p>
        </p:txBody>
      </p:sp>
      <p:sp>
        <p:nvSpPr>
          <p:cNvPr id="179" name="Rectangle 8"/>
          <p:cNvSpPr txBox="1"/>
          <p:nvPr/>
        </p:nvSpPr>
        <p:spPr>
          <a:xfrm>
            <a:off x="4572000" y="10497812"/>
            <a:ext cx="15087600" cy="4114118"/>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2200">
                <a:solidFill>
                  <a:srgbClr val="000000"/>
                </a:solidFill>
                <a:latin typeface="Futura Bold BT"/>
                <a:ea typeface="Futura Bold BT"/>
                <a:cs typeface="Futura Bold BT"/>
                <a:sym typeface="Futura Bold BT"/>
              </a:defRPr>
            </a:lvl1pPr>
          </a:lstStyle>
          <a:p>
            <a:r>
              <a:rPr lang="en-US" b="1" dirty="0"/>
              <a:t>Create your own Video  Activity slide. This slide may include one of </a:t>
            </a:r>
            <a:r>
              <a:rPr lang="en-US" b="1" dirty="0" err="1"/>
              <a:t>WhyTry’s</a:t>
            </a:r>
            <a:r>
              <a:rPr lang="en-US" b="1" dirty="0"/>
              <a:t> recommended YouTube clips that you have downloaded and embedded into this slide, or any other relevant video clip reinforcing some aspect of today’s lesson.  Videos may be funny, serious, documentary style, etc.  This is a good opportunity to differentiate your approach to best meet your student’s needs.</a:t>
            </a:r>
            <a:endParaRPr lang="en-US" dirty="0"/>
          </a:p>
          <a:p>
            <a:r>
              <a:rPr lang="en-US" b="1" dirty="0"/>
              <a:t/>
            </a:r>
            <a:br>
              <a:rPr lang="en-US" b="1" dirty="0"/>
            </a:br>
            <a:r>
              <a:rPr lang="en-US" b="1" dirty="0"/>
              <a:t>*note this will require that you download the clip in order to insert it into your presentation.  There are some free apps listed on the website that you can use to download online video clips for your lesson. </a:t>
            </a:r>
            <a:endParaRPr lang="en-US" dirty="0"/>
          </a:p>
        </p:txBody>
      </p:sp>
      <p:grpSp>
        <p:nvGrpSpPr>
          <p:cNvPr id="182" name="Group 9"/>
          <p:cNvGrpSpPr/>
          <p:nvPr/>
        </p:nvGrpSpPr>
        <p:grpSpPr>
          <a:xfrm>
            <a:off x="10210800" y="5029200"/>
            <a:ext cx="3657600" cy="3657600"/>
            <a:chOff x="0" y="0"/>
            <a:chExt cx="3657600" cy="3657600"/>
          </a:xfrm>
        </p:grpSpPr>
        <p:pic>
          <p:nvPicPr>
            <p:cNvPr id="180" name="Picture 12" descr="Picture 12"/>
            <p:cNvPicPr>
              <a:picLocks noChangeAspect="1"/>
            </p:cNvPicPr>
            <p:nvPr/>
          </p:nvPicPr>
          <p:blipFill>
            <a:blip r:embed="rId2">
              <a:extLst/>
            </a:blip>
            <a:stretch>
              <a:fillRect/>
            </a:stretch>
          </p:blipFill>
          <p:spPr>
            <a:xfrm>
              <a:off x="0" y="0"/>
              <a:ext cx="3657600" cy="3657600"/>
            </a:xfrm>
            <a:prstGeom prst="rect">
              <a:avLst/>
            </a:prstGeom>
            <a:ln w="12700" cap="flat">
              <a:noFill/>
              <a:miter lim="400000"/>
            </a:ln>
            <a:effectLst>
              <a:outerShdw blurRad="584200" dist="279400" dir="2700000" rotWithShape="0">
                <a:srgbClr val="333333">
                  <a:alpha val="64999"/>
                </a:srgbClr>
              </a:outerShdw>
            </a:effectLst>
          </p:spPr>
        </p:pic>
        <p:sp>
          <p:nvSpPr>
            <p:cNvPr id="181" name="Oval 13"/>
            <p:cNvSpPr/>
            <p:nvPr/>
          </p:nvSpPr>
          <p:spPr>
            <a:xfrm>
              <a:off x="0" y="0"/>
              <a:ext cx="3657600" cy="3657600"/>
            </a:xfrm>
            <a:prstGeom prst="ellipse">
              <a:avLst/>
            </a:prstGeom>
            <a:noFill/>
            <a:ln w="12700" cap="flat">
              <a:solidFill>
                <a:srgbClr val="000000"/>
              </a:solidFill>
              <a:prstDash val="solid"/>
              <a:round/>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5"/>
          <p:cNvSpPr txBox="1"/>
          <p:nvPr/>
        </p:nvSpPr>
        <p:spPr>
          <a:xfrm>
            <a:off x="8526434" y="1052830"/>
            <a:ext cx="6739661" cy="78228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914400">
              <a:defRPr sz="4900" b="1">
                <a:solidFill>
                  <a:srgbClr val="000000"/>
                </a:solidFill>
                <a:latin typeface="Arial"/>
                <a:ea typeface="Arial"/>
                <a:cs typeface="Arial"/>
                <a:sym typeface="Arial"/>
              </a:defRPr>
            </a:lvl1pPr>
          </a:lstStyle>
          <a:p>
            <a:r>
              <a:t>ATTENTION GETTER</a:t>
            </a:r>
          </a:p>
        </p:txBody>
      </p:sp>
      <p:sp>
        <p:nvSpPr>
          <p:cNvPr id="30" name="Rectangle 1"/>
          <p:cNvSpPr txBox="1"/>
          <p:nvPr/>
        </p:nvSpPr>
        <p:spPr>
          <a:xfrm>
            <a:off x="6621440" y="6078434"/>
            <a:ext cx="10549650" cy="21089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914400">
              <a:defRPr sz="3500" b="1">
                <a:solidFill>
                  <a:srgbClr val="000000"/>
                </a:solidFill>
                <a:latin typeface="Arial"/>
                <a:ea typeface="Arial"/>
                <a:cs typeface="Arial"/>
                <a:sym typeface="Arial"/>
              </a:defRPr>
            </a:lvl1pPr>
          </a:lstStyle>
          <a:p>
            <a:r>
              <a:t>Create your own attention-getter slide to start today’s lesson.  This slide may include music, a story, an object lesson, a "Surrendering the One-up" activity, a group poll, or a brief movie clip.</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29"/>
          <p:cNvSpPr txBox="1"/>
          <p:nvPr/>
        </p:nvSpPr>
        <p:spPr>
          <a:xfrm>
            <a:off x="9151925" y="9486461"/>
            <a:ext cx="6080149" cy="51077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914400">
              <a:spcBef>
                <a:spcPts val="1200"/>
              </a:spcBef>
              <a:defRPr sz="3000" b="1" u="sng">
                <a:solidFill>
                  <a:srgbClr val="010101"/>
                </a:solidFill>
                <a:uFill>
                  <a:solidFill>
                    <a:srgbClr val="010101"/>
                  </a:solidFill>
                </a:uFill>
                <a:latin typeface="Arial"/>
                <a:ea typeface="Arial"/>
                <a:cs typeface="Arial"/>
                <a:sym typeface="Arial"/>
                <a:hlinkClick r:id="rId2" action="ppaction://hlinksldjump"/>
              </a:defRPr>
            </a:lvl1pPr>
          </a:lstStyle>
          <a:p>
            <a:pPr>
              <a:defRPr u="none">
                <a:solidFill>
                  <a:srgbClr val="000000"/>
                </a:solidFill>
                <a:uFillTx/>
              </a:defRPr>
            </a:pPr>
            <a:r>
              <a:rPr u="sng">
                <a:solidFill>
                  <a:srgbClr val="010101"/>
                </a:solidFill>
                <a:uFill>
                  <a:solidFill>
                    <a:srgbClr val="010101"/>
                  </a:solidFill>
                </a:uFill>
                <a:hlinkClick r:id="rId3" action="ppaction://hlinksldjump"/>
              </a:rPr>
              <a:t>Animated Metaphor Walkthrough</a:t>
            </a:r>
          </a:p>
        </p:txBody>
      </p:sp>
      <p:grpSp>
        <p:nvGrpSpPr>
          <p:cNvPr id="35" name="Group">
            <a:hlinkClick r:id="rId4" action="ppaction://hlinksldjump"/>
          </p:cNvPr>
          <p:cNvGrpSpPr/>
          <p:nvPr/>
        </p:nvGrpSpPr>
        <p:grpSpPr>
          <a:xfrm>
            <a:off x="6267656" y="11840205"/>
            <a:ext cx="3498724" cy="1471678"/>
            <a:chOff x="0" y="0"/>
            <a:chExt cx="3498723" cy="1471677"/>
          </a:xfrm>
        </p:grpSpPr>
        <p:sp>
          <p:nvSpPr>
            <p:cNvPr id="33" name="TextBox 9"/>
            <p:cNvSpPr txBox="1"/>
            <p:nvPr/>
          </p:nvSpPr>
          <p:spPr>
            <a:xfrm>
              <a:off x="-1" y="960901"/>
              <a:ext cx="3498725" cy="5107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914400">
                <a:defRPr sz="3000" b="1" u="sng">
                  <a:solidFill>
                    <a:srgbClr val="010101"/>
                  </a:solidFill>
                  <a:uFill>
                    <a:solidFill>
                      <a:srgbClr val="010101"/>
                    </a:solidFill>
                  </a:uFill>
                  <a:latin typeface="Arial"/>
                  <a:ea typeface="Arial"/>
                  <a:cs typeface="Arial"/>
                  <a:sym typeface="Arial"/>
                  <a:hlinkClick r:id="rId5" action="ppaction://hlinksldjump"/>
                </a:defRPr>
              </a:lvl1pPr>
            </a:lstStyle>
            <a:p>
              <a:pPr>
                <a:defRPr u="none">
                  <a:solidFill>
                    <a:srgbClr val="000000"/>
                  </a:solidFill>
                  <a:uFillTx/>
                </a:defRPr>
              </a:pPr>
              <a:r>
                <a:rPr u="sng">
                  <a:solidFill>
                    <a:srgbClr val="010101"/>
                  </a:solidFill>
                  <a:uFill>
                    <a:solidFill>
                      <a:srgbClr val="010101"/>
                    </a:solidFill>
                  </a:uFill>
                  <a:hlinkClick r:id="rId6" action="ppaction://hlinksldjump"/>
                </a:rPr>
                <a:t>Learning Activities</a:t>
              </a:r>
            </a:p>
          </p:txBody>
        </p:sp>
        <p:pic>
          <p:nvPicPr>
            <p:cNvPr id="34" name="Picture 17" descr="Picture 17"/>
            <p:cNvPicPr>
              <a:picLocks noChangeAspect="1"/>
            </p:cNvPicPr>
            <p:nvPr/>
          </p:nvPicPr>
          <p:blipFill>
            <a:blip r:embed="rId7">
              <a:extLst/>
            </a:blip>
            <a:stretch>
              <a:fillRect/>
            </a:stretch>
          </p:blipFill>
          <p:spPr>
            <a:xfrm>
              <a:off x="1277968" y="0"/>
              <a:ext cx="914401" cy="908304"/>
            </a:xfrm>
            <a:prstGeom prst="rect">
              <a:avLst/>
            </a:prstGeom>
            <a:ln w="12700" cap="flat">
              <a:noFill/>
              <a:miter lim="400000"/>
            </a:ln>
            <a:effectLst>
              <a:outerShdw blurRad="292100" dist="139700" dir="2700000" rotWithShape="0">
                <a:srgbClr val="333333">
                  <a:alpha val="64999"/>
                </a:srgbClr>
              </a:outerShdw>
            </a:effectLst>
          </p:spPr>
        </p:pic>
      </p:grpSp>
      <p:grpSp>
        <p:nvGrpSpPr>
          <p:cNvPr id="38" name="Group">
            <a:hlinkClick r:id="rId3" action="ppaction://hlinksldjump"/>
          </p:cNvPr>
          <p:cNvGrpSpPr/>
          <p:nvPr/>
        </p:nvGrpSpPr>
        <p:grpSpPr>
          <a:xfrm>
            <a:off x="11041760" y="11840205"/>
            <a:ext cx="2919597" cy="1484343"/>
            <a:chOff x="0" y="0"/>
            <a:chExt cx="2919596" cy="1484342"/>
          </a:xfrm>
        </p:grpSpPr>
        <p:sp>
          <p:nvSpPr>
            <p:cNvPr id="36" name="TextBox 8"/>
            <p:cNvSpPr txBox="1"/>
            <p:nvPr/>
          </p:nvSpPr>
          <p:spPr>
            <a:xfrm>
              <a:off x="0" y="973566"/>
              <a:ext cx="2919597" cy="5107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914400">
                <a:defRPr sz="3000" b="1" u="sng">
                  <a:solidFill>
                    <a:srgbClr val="010101"/>
                  </a:solidFill>
                  <a:uFill>
                    <a:solidFill>
                      <a:srgbClr val="010101"/>
                    </a:solidFill>
                  </a:uFill>
                  <a:latin typeface="Arial"/>
                  <a:ea typeface="Arial"/>
                  <a:cs typeface="Arial"/>
                  <a:sym typeface="Arial"/>
                  <a:hlinkClick r:id="rId5" action="ppaction://hlinksldjump"/>
                </a:defRPr>
              </a:lvl1pPr>
            </a:lstStyle>
            <a:p>
              <a:pPr>
                <a:defRPr u="none">
                  <a:solidFill>
                    <a:srgbClr val="000000"/>
                  </a:solidFill>
                  <a:uFillTx/>
                </a:defRPr>
              </a:pPr>
              <a:r>
                <a:rPr u="sng">
                  <a:solidFill>
                    <a:srgbClr val="010101"/>
                  </a:solidFill>
                  <a:uFill>
                    <a:solidFill>
                      <a:srgbClr val="010101"/>
                    </a:solidFill>
                  </a:uFill>
                  <a:hlinkClick r:id="rId6" action="ppaction://hlinksldjump"/>
                </a:rPr>
                <a:t>Journal Prompt</a:t>
              </a:r>
            </a:p>
          </p:txBody>
        </p:sp>
        <p:pic>
          <p:nvPicPr>
            <p:cNvPr id="37" name="Picture 16" descr="Picture 16"/>
            <p:cNvPicPr>
              <a:picLocks noChangeAspect="1"/>
            </p:cNvPicPr>
            <p:nvPr/>
          </p:nvPicPr>
          <p:blipFill>
            <a:blip r:embed="rId8">
              <a:extLst/>
            </a:blip>
            <a:stretch>
              <a:fillRect/>
            </a:stretch>
          </p:blipFill>
          <p:spPr>
            <a:xfrm>
              <a:off x="997840" y="0"/>
              <a:ext cx="914401" cy="914400"/>
            </a:xfrm>
            <a:prstGeom prst="rect">
              <a:avLst/>
            </a:prstGeom>
            <a:ln w="12700" cap="flat">
              <a:noFill/>
              <a:miter lim="400000"/>
            </a:ln>
            <a:effectLst>
              <a:outerShdw blurRad="292100" dist="139700" dir="2700000" rotWithShape="0">
                <a:srgbClr val="333333">
                  <a:alpha val="64999"/>
                </a:srgbClr>
              </a:outerShdw>
            </a:effectLst>
          </p:spPr>
        </p:pic>
      </p:grpSp>
      <p:grpSp>
        <p:nvGrpSpPr>
          <p:cNvPr id="41" name="Group">
            <a:hlinkClick r:id="rId5" action="ppaction://hlinksldjump"/>
          </p:cNvPr>
          <p:cNvGrpSpPr/>
          <p:nvPr/>
        </p:nvGrpSpPr>
        <p:grpSpPr>
          <a:xfrm>
            <a:off x="15480566" y="11840205"/>
            <a:ext cx="1898165" cy="1458901"/>
            <a:chOff x="0" y="0"/>
            <a:chExt cx="1898163" cy="1458900"/>
          </a:xfrm>
        </p:grpSpPr>
        <p:pic>
          <p:nvPicPr>
            <p:cNvPr id="39" name="Picture 30" descr="Picture 30"/>
            <p:cNvPicPr>
              <a:picLocks noChangeAspect="1"/>
            </p:cNvPicPr>
            <p:nvPr/>
          </p:nvPicPr>
          <p:blipFill>
            <a:blip r:embed="rId9">
              <a:extLst/>
            </a:blip>
            <a:stretch>
              <a:fillRect/>
            </a:stretch>
          </p:blipFill>
          <p:spPr>
            <a:xfrm>
              <a:off x="470633" y="0"/>
              <a:ext cx="914401" cy="914400"/>
            </a:xfrm>
            <a:prstGeom prst="rect">
              <a:avLst/>
            </a:prstGeom>
            <a:ln w="12700" cap="flat">
              <a:noFill/>
              <a:miter lim="400000"/>
            </a:ln>
            <a:effectLst>
              <a:outerShdw blurRad="292100" dist="139700" dir="2700000" rotWithShape="0">
                <a:srgbClr val="333333">
                  <a:alpha val="64999"/>
                </a:srgbClr>
              </a:outerShdw>
            </a:effectLst>
          </p:spPr>
        </p:pic>
        <p:sp>
          <p:nvSpPr>
            <p:cNvPr id="40" name="TextBox 34"/>
            <p:cNvSpPr txBox="1"/>
            <p:nvPr/>
          </p:nvSpPr>
          <p:spPr>
            <a:xfrm>
              <a:off x="0" y="960409"/>
              <a:ext cx="1898164" cy="4984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914400">
                <a:defRPr sz="2900" b="1" u="sng">
                  <a:solidFill>
                    <a:srgbClr val="010101"/>
                  </a:solidFill>
                  <a:uFill>
                    <a:solidFill>
                      <a:srgbClr val="010101"/>
                    </a:solidFill>
                  </a:uFill>
                  <a:latin typeface="Arial"/>
                  <a:ea typeface="Arial"/>
                  <a:cs typeface="Arial"/>
                  <a:sym typeface="Arial"/>
                  <a:hlinkClick r:id="rId5" action="ppaction://hlinksldjump"/>
                </a:defRPr>
              </a:lvl1pPr>
            </a:lstStyle>
            <a:p>
              <a:pPr>
                <a:defRPr u="none">
                  <a:solidFill>
                    <a:srgbClr val="000000"/>
                  </a:solidFill>
                  <a:uFillTx/>
                </a:defRPr>
              </a:pPr>
              <a:r>
                <a:rPr u="sng">
                  <a:solidFill>
                    <a:srgbClr val="010101"/>
                  </a:solidFill>
                  <a:uFill>
                    <a:solidFill>
                      <a:srgbClr val="010101"/>
                    </a:solidFill>
                  </a:uFill>
                  <a:hlinkClick r:id="rId6" action="ppaction://hlinksldjump"/>
                </a:rPr>
                <a:t>Video Clip</a:t>
              </a:r>
            </a:p>
          </p:txBody>
        </p:sp>
      </p:grpSp>
      <p:sp>
        <p:nvSpPr>
          <p:cNvPr id="42" name="TextBox 42"/>
          <p:cNvSpPr txBox="1"/>
          <p:nvPr/>
        </p:nvSpPr>
        <p:spPr>
          <a:xfrm>
            <a:off x="8541265" y="10505575"/>
            <a:ext cx="7301469" cy="51077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914400">
              <a:defRPr sz="3000" b="1" u="sng">
                <a:solidFill>
                  <a:srgbClr val="010101"/>
                </a:solidFill>
                <a:uFill>
                  <a:solidFill>
                    <a:srgbClr val="010101"/>
                  </a:solidFill>
                </a:uFill>
                <a:latin typeface="Arial"/>
                <a:ea typeface="Arial"/>
                <a:cs typeface="Arial"/>
                <a:sym typeface="Arial"/>
                <a:hlinkClick r:id="rId6" action="ppaction://hlinksldjump"/>
              </a:defRPr>
            </a:lvl1pPr>
          </a:lstStyle>
          <a:p>
            <a:pPr>
              <a:defRPr u="none">
                <a:solidFill>
                  <a:srgbClr val="000000"/>
                </a:solidFill>
                <a:uFillTx/>
              </a:defRPr>
            </a:pPr>
            <a:r>
              <a:rPr u="sng">
                <a:solidFill>
                  <a:srgbClr val="010101"/>
                </a:solidFill>
                <a:uFill>
                  <a:solidFill>
                    <a:srgbClr val="010101"/>
                  </a:solidFill>
                </a:uFill>
                <a:hlinkClick r:id="rId2" action="ppaction://hlinksldjump"/>
              </a:rPr>
              <a:t>Single Picture Metaphor (non animated)</a:t>
            </a:r>
          </a:p>
        </p:txBody>
      </p:sp>
      <p:pic>
        <p:nvPicPr>
          <p:cNvPr id="43" name="Resource_poster.png" descr="Resource_poster.png"/>
          <p:cNvPicPr>
            <a:picLocks noChangeAspect="1"/>
          </p:cNvPicPr>
          <p:nvPr/>
        </p:nvPicPr>
        <p:blipFill>
          <a:blip r:embed="rId10">
            <a:extLst/>
          </a:blip>
          <a:stretch>
            <a:fillRect/>
          </a:stretch>
        </p:blipFill>
        <p:spPr>
          <a:xfrm>
            <a:off x="7080484" y="735344"/>
            <a:ext cx="10223032" cy="7892169"/>
          </a:xfrm>
          <a:prstGeom prst="rect">
            <a:avLst/>
          </a:prstGeom>
          <a:ln w="12700">
            <a:miter lim="400000"/>
          </a:ln>
          <a:effectLst>
            <a:outerShdw blurRad="584200" dist="279400" dir="2700000" rotWithShape="0">
              <a:srgbClr val="333333">
                <a:alpha val="64999"/>
              </a:srgbClr>
            </a:outerShdw>
          </a:effec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source Resilience"/>
          <p:cNvSpPr txBox="1"/>
          <p:nvPr/>
        </p:nvSpPr>
        <p:spPr>
          <a:xfrm>
            <a:off x="12481225" y="152400"/>
            <a:ext cx="8839201" cy="2235766"/>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defTabSz="1828800">
              <a:defRPr sz="2200" b="1">
                <a:solidFill>
                  <a:srgbClr val="000000"/>
                </a:solidFill>
                <a:latin typeface="Arial"/>
                <a:ea typeface="Arial"/>
                <a:cs typeface="Arial"/>
                <a:sym typeface="Arial"/>
              </a:defRPr>
            </a:pPr>
            <a:r>
              <a:rPr sz="7200">
                <a:solidFill>
                  <a:srgbClr val="008000"/>
                </a:solidFill>
                <a:effectLst>
                  <a:outerShdw blurRad="50800" dist="38100" dir="2700000" rotWithShape="0">
                    <a:srgbClr val="000000">
                      <a:alpha val="43000"/>
                    </a:srgbClr>
                  </a:outerShdw>
                </a:effectLst>
              </a:rPr>
              <a:t>Resource</a:t>
            </a:r>
            <a:r>
              <a:rPr sz="7200">
                <a:solidFill>
                  <a:srgbClr val="FF0000"/>
                </a:solidFill>
                <a:effectLst>
                  <a:outerShdw blurRad="50800" dist="38100" dir="2700000" rotWithShape="0">
                    <a:srgbClr val="000000">
                      <a:alpha val="43000"/>
                    </a:srgbClr>
                  </a:outerShdw>
                </a:effectLst>
              </a:rPr>
              <a:t> </a:t>
            </a:r>
            <a:r>
              <a:rPr sz="7200">
                <a:effectLst>
                  <a:outerShdw blurRad="50800" dist="38100" dir="2700000" rotWithShape="0">
                    <a:srgbClr val="000000">
                      <a:alpha val="43000"/>
                    </a:srgbClr>
                  </a:outerShdw>
                </a:effectLst>
              </a:rPr>
              <a:t>Resilience</a:t>
            </a:r>
          </a:p>
        </p:txBody>
      </p:sp>
      <p:pic>
        <p:nvPicPr>
          <p:cNvPr id="46" name="shutterstock_58395775.jpg" descr="shutterstock_58395775.jpg"/>
          <p:cNvPicPr>
            <a:picLocks noChangeAspect="1"/>
          </p:cNvPicPr>
          <p:nvPr/>
        </p:nvPicPr>
        <p:blipFill>
          <a:blip r:embed="rId2">
            <a:extLst/>
          </a:blip>
          <a:srcRect b="5270"/>
          <a:stretch>
            <a:fillRect/>
          </a:stretch>
        </p:blipFill>
        <p:spPr>
          <a:xfrm>
            <a:off x="2590800" y="0"/>
            <a:ext cx="9448800" cy="13715999"/>
          </a:xfrm>
          <a:prstGeom prst="rect">
            <a:avLst/>
          </a:prstGeom>
          <a:ln w="12700">
            <a:miter lim="400000"/>
          </a:ln>
          <a:effectLst>
            <a:outerShdw blurRad="584200" dist="279400" dir="2700000" rotWithShape="0">
              <a:srgbClr val="333333">
                <a:alpha val="64999"/>
              </a:srgbClr>
            </a:outerShdw>
          </a:effectLst>
        </p:spPr>
      </p:pic>
      <p:sp>
        <p:nvSpPr>
          <p:cNvPr id="47" name="You recognize that your resilience can be increased by tapping into the resources available to you."/>
          <p:cNvSpPr txBox="1"/>
          <p:nvPr/>
        </p:nvSpPr>
        <p:spPr>
          <a:xfrm>
            <a:off x="12801600" y="4498061"/>
            <a:ext cx="8534400" cy="4287115"/>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5600" b="1">
                <a:solidFill>
                  <a:srgbClr val="000000"/>
                </a:solidFill>
                <a:latin typeface="Arial"/>
                <a:ea typeface="Arial"/>
                <a:cs typeface="Arial"/>
                <a:sym typeface="Arial"/>
              </a:defRPr>
            </a:lvl1pPr>
          </a:lstStyle>
          <a:p>
            <a:pPr>
              <a:defRPr sz="2200"/>
            </a:pPr>
            <a:r>
              <a:rPr sz="5600"/>
              <a:t>You recognize that your resilience can be increased by tapping into the resources available to you. </a:t>
            </a:r>
          </a:p>
        </p:txBody>
      </p:sp>
      <p:sp>
        <p:nvSpPr>
          <p:cNvPr id="48" name="You fight resignation with spontaneity."/>
          <p:cNvSpPr txBox="1"/>
          <p:nvPr/>
        </p:nvSpPr>
        <p:spPr>
          <a:xfrm>
            <a:off x="12954000" y="7162800"/>
            <a:ext cx="8686800" cy="181061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marL="2327563" indent="-2327563" algn="l" defTabSz="1828800">
              <a:buClr>
                <a:srgbClr val="008000"/>
              </a:buClr>
              <a:buSzPct val="100000"/>
              <a:buFont typeface="Arial"/>
              <a:buChar char="•"/>
              <a:defRPr sz="5600">
                <a:solidFill>
                  <a:srgbClr val="008000"/>
                </a:solidFill>
                <a:latin typeface="Arial"/>
                <a:ea typeface="Arial"/>
                <a:cs typeface="Arial"/>
                <a:sym typeface="Arial"/>
              </a:defRPr>
            </a:lvl1pPr>
          </a:lstStyle>
          <a:p>
            <a:pPr>
              <a:defRPr sz="2200" b="1">
                <a:solidFill>
                  <a:srgbClr val="000000"/>
                </a:solidFill>
              </a:defRPr>
            </a:pPr>
            <a:r>
              <a:rPr sz="5600" b="0">
                <a:solidFill>
                  <a:srgbClr val="008000"/>
                </a:solidFill>
              </a:rPr>
              <a:t>You fight resignation with spontaneity.</a:t>
            </a:r>
          </a:p>
        </p:txBody>
      </p:sp>
      <p:sp>
        <p:nvSpPr>
          <p:cNvPr id="49" name="You recognize that your resources include talents, relationships, physical assets, personality traits, and work ethic."/>
          <p:cNvSpPr txBox="1"/>
          <p:nvPr/>
        </p:nvSpPr>
        <p:spPr>
          <a:xfrm>
            <a:off x="12972274" y="7162800"/>
            <a:ext cx="8534401" cy="511261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marL="2327563" indent="-2327563" algn="l" defTabSz="1828800">
              <a:buClr>
                <a:srgbClr val="008000"/>
              </a:buClr>
              <a:buSzPct val="100000"/>
              <a:buFont typeface="Arial"/>
              <a:buChar char="•"/>
              <a:defRPr sz="5600">
                <a:solidFill>
                  <a:srgbClr val="008000"/>
                </a:solidFill>
                <a:latin typeface="Arial"/>
                <a:ea typeface="Arial"/>
                <a:cs typeface="Arial"/>
                <a:sym typeface="Arial"/>
              </a:defRPr>
            </a:lvl1pPr>
          </a:lstStyle>
          <a:p>
            <a:pPr>
              <a:defRPr sz="2200" b="1">
                <a:solidFill>
                  <a:srgbClr val="000000"/>
                </a:solidFill>
              </a:defRPr>
            </a:pPr>
            <a:r>
              <a:rPr sz="5600" b="0">
                <a:solidFill>
                  <a:srgbClr val="008000"/>
                </a:solidFill>
              </a:rPr>
              <a:t>You recognize that your resources include talents, relationships, physical assets, personality traits, and work ethic.</a:t>
            </a:r>
          </a:p>
        </p:txBody>
      </p:sp>
      <p:sp>
        <p:nvSpPr>
          <p:cNvPr id="50" name="You realize that you have undeveloped talents and untapped capabilities that you can also use or develop."/>
          <p:cNvSpPr txBox="1"/>
          <p:nvPr/>
        </p:nvSpPr>
        <p:spPr>
          <a:xfrm>
            <a:off x="12954000" y="7162800"/>
            <a:ext cx="8534400" cy="511261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marL="2327563" indent="-2327563" algn="l" defTabSz="1828800">
              <a:buClr>
                <a:srgbClr val="008000"/>
              </a:buClr>
              <a:buSzPct val="100000"/>
              <a:buFont typeface="Arial"/>
              <a:buChar char="•"/>
              <a:defRPr sz="5600">
                <a:solidFill>
                  <a:srgbClr val="008000"/>
                </a:solidFill>
                <a:latin typeface="Arial"/>
                <a:ea typeface="Arial"/>
                <a:cs typeface="Arial"/>
                <a:sym typeface="Arial"/>
              </a:defRPr>
            </a:lvl1pPr>
          </a:lstStyle>
          <a:p>
            <a:pPr>
              <a:defRPr sz="2200" b="1">
                <a:solidFill>
                  <a:srgbClr val="000000"/>
                </a:solidFill>
              </a:defRPr>
            </a:pPr>
            <a:r>
              <a:rPr sz="5600" b="0">
                <a:solidFill>
                  <a:srgbClr val="008000"/>
                </a:solidFill>
              </a:rPr>
              <a:t>You realize that you have undeveloped talents and untapped capabilities that you can also use or develop. </a:t>
            </a:r>
          </a:p>
        </p:txBody>
      </p:sp>
      <p:pic>
        <p:nvPicPr>
          <p:cNvPr id="51" name="The Resilience Breakthrough_small.png" descr="The Resilience Breakthrough_small.png"/>
          <p:cNvPicPr>
            <a:picLocks noChangeAspect="1"/>
          </p:cNvPicPr>
          <p:nvPr/>
        </p:nvPicPr>
        <p:blipFill>
          <a:blip r:embed="rId3">
            <a:alphaModFix amt="35000"/>
            <a:extLst/>
          </a:blip>
          <a:stretch>
            <a:fillRect/>
          </a:stretch>
        </p:blipFill>
        <p:spPr>
          <a:xfrm>
            <a:off x="12192000" y="42804"/>
            <a:ext cx="304800" cy="3048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fill="hold" grpId="2" nodeType="afterEffect">
                                  <p:stCondLst>
                                    <p:cond delay="0"/>
                                  </p:stCondLst>
                                  <p:iterate>
                                    <p:tmAbs val="0"/>
                                  </p:iterate>
                                  <p:childTnLst>
                                    <p:set>
                                      <p:cBhvr>
                                        <p:cTn id="11" fill="hold"/>
                                        <p:tgtEl>
                                          <p:spTgt spid="47"/>
                                        </p:tgtEl>
                                        <p:attrNameLst>
                                          <p:attrName>style.visibility</p:attrName>
                                        </p:attrNameLst>
                                      </p:cBhvr>
                                      <p:to>
                                        <p:strVal val="visible"/>
                                      </p:to>
                                    </p:set>
                                    <p:animEffect transition="in" filter="dissolve">
                                      <p:cBhvr>
                                        <p:cTn id="12" dur="10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path" presetSubtype="0" accel="50000" decel="50000" fill="hold" nodeType="clickEffect">
                                  <p:stCondLst>
                                    <p:cond delay="0"/>
                                  </p:stCondLst>
                                  <p:childTnLst>
                                    <p:animMotion origin="layout" path="M 0.000000 0.000000 L 0.000000 -0.124939" pathEditMode="relative">
                                      <p:cBhvr>
                                        <p:cTn id="16" dur="2000" fill="hold"/>
                                        <p:tgtEl>
                                          <p:spTgt spid="47"/>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9" presetClass="entr" fill="hold" grpId="4" nodeType="clickEffect">
                                  <p:stCondLst>
                                    <p:cond delay="0"/>
                                  </p:stCondLst>
                                  <p:iterate>
                                    <p:tmAbs val="0"/>
                                  </p:iterate>
                                  <p:childTnLst>
                                    <p:set>
                                      <p:cBhvr>
                                        <p:cTn id="20" fill="hold"/>
                                        <p:tgtEl>
                                          <p:spTgt spid="48"/>
                                        </p:tgtEl>
                                        <p:attrNameLst>
                                          <p:attrName>style.visibility</p:attrName>
                                        </p:attrNameLst>
                                      </p:cBhvr>
                                      <p:to>
                                        <p:strVal val="visible"/>
                                      </p:to>
                                    </p:set>
                                    <p:animEffect transition="in" filter="dissolve">
                                      <p:cBhvr>
                                        <p:cTn id="21" dur="1000"/>
                                        <p:tgtEl>
                                          <p:spTgt spid="4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5" nodeType="clickEffect">
                                  <p:stCondLst>
                                    <p:cond delay="0"/>
                                  </p:stCondLst>
                                  <p:iterate>
                                    <p:tmAbs val="0"/>
                                  </p:iterate>
                                  <p:childTnLst>
                                    <p:anim calcmode="lin" valueType="num">
                                      <p:cBhvr>
                                        <p:cTn id="25" dur="500" fill="hold"/>
                                        <p:tgtEl>
                                          <p:spTgt spid="48"/>
                                        </p:tgtEl>
                                        <p:attrNameLst>
                                          <p:attrName>ppt_x</p:attrName>
                                        </p:attrNameLst>
                                      </p:cBhvr>
                                      <p:tavLst>
                                        <p:tav tm="0">
                                          <p:val>
                                            <p:strVal val="ppt_x"/>
                                          </p:val>
                                        </p:tav>
                                        <p:tav tm="100000">
                                          <p:val>
                                            <p:strVal val="ppt_x"/>
                                          </p:val>
                                        </p:tav>
                                      </p:tavLst>
                                    </p:anim>
                                    <p:anim calcmode="lin" valueType="num">
                                      <p:cBhvr>
                                        <p:cTn id="26" dur="500" fill="hold"/>
                                        <p:tgtEl>
                                          <p:spTgt spid="48"/>
                                        </p:tgtEl>
                                        <p:attrNameLst>
                                          <p:attrName>ppt_y</p:attrName>
                                        </p:attrNameLst>
                                      </p:cBhvr>
                                      <p:tavLst>
                                        <p:tav tm="0">
                                          <p:val>
                                            <p:strVal val="ppt_y"/>
                                          </p:val>
                                        </p:tav>
                                        <p:tav tm="100000">
                                          <p:val>
                                            <p:strVal val="1+ppt_h/2"/>
                                          </p:val>
                                        </p:tav>
                                      </p:tavLst>
                                    </p:anim>
                                    <p:set>
                                      <p:cBhvr>
                                        <p:cTn id="27" fill="hold">
                                          <p:stCondLst>
                                            <p:cond delay="499"/>
                                          </p:stCondLst>
                                        </p:cTn>
                                        <p:tgtEl>
                                          <p:spTgt spid="48"/>
                                        </p:tgtEl>
                                        <p:attrNameLst>
                                          <p:attrName>style.visibility</p:attrName>
                                        </p:attrNameLst>
                                      </p:cBhvr>
                                      <p:to>
                                        <p:strVal val="hidden"/>
                                      </p:to>
                                    </p:set>
                                  </p:childTnLst>
                                </p:cTn>
                              </p:par>
                            </p:childTnLst>
                          </p:cTn>
                        </p:par>
                        <p:par>
                          <p:cTn id="28" fill="hold">
                            <p:stCondLst>
                              <p:cond delay="500"/>
                            </p:stCondLst>
                            <p:childTnLst>
                              <p:par>
                                <p:cTn id="29" presetID="9" presetClass="entr" fill="hold" grpId="6" nodeType="afterEffect">
                                  <p:stCondLst>
                                    <p:cond delay="0"/>
                                  </p:stCondLst>
                                  <p:iterate>
                                    <p:tmAbs val="0"/>
                                  </p:iterate>
                                  <p:childTnLst>
                                    <p:set>
                                      <p:cBhvr>
                                        <p:cTn id="30" fill="hold"/>
                                        <p:tgtEl>
                                          <p:spTgt spid="49"/>
                                        </p:tgtEl>
                                        <p:attrNameLst>
                                          <p:attrName>style.visibility</p:attrName>
                                        </p:attrNameLst>
                                      </p:cBhvr>
                                      <p:to>
                                        <p:strVal val="visible"/>
                                      </p:to>
                                    </p:set>
                                    <p:animEffect transition="in" filter="dissolve">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7" nodeType="clickEffect">
                                  <p:stCondLst>
                                    <p:cond delay="0"/>
                                  </p:stCondLst>
                                  <p:iterate>
                                    <p:tmAbs val="0"/>
                                  </p:iterate>
                                  <p:childTnLst>
                                    <p:anim calcmode="lin" valueType="num">
                                      <p:cBhvr>
                                        <p:cTn id="35" dur="500" fill="hold"/>
                                        <p:tgtEl>
                                          <p:spTgt spid="49"/>
                                        </p:tgtEl>
                                        <p:attrNameLst>
                                          <p:attrName>ppt_x</p:attrName>
                                        </p:attrNameLst>
                                      </p:cBhvr>
                                      <p:tavLst>
                                        <p:tav tm="0">
                                          <p:val>
                                            <p:strVal val="ppt_x"/>
                                          </p:val>
                                        </p:tav>
                                        <p:tav tm="100000">
                                          <p:val>
                                            <p:strVal val="ppt_x"/>
                                          </p:val>
                                        </p:tav>
                                      </p:tavLst>
                                    </p:anim>
                                    <p:anim calcmode="lin" valueType="num">
                                      <p:cBhvr>
                                        <p:cTn id="36" dur="500" fill="hold"/>
                                        <p:tgtEl>
                                          <p:spTgt spid="49"/>
                                        </p:tgtEl>
                                        <p:attrNameLst>
                                          <p:attrName>ppt_y</p:attrName>
                                        </p:attrNameLst>
                                      </p:cBhvr>
                                      <p:tavLst>
                                        <p:tav tm="0">
                                          <p:val>
                                            <p:strVal val="ppt_y"/>
                                          </p:val>
                                        </p:tav>
                                        <p:tav tm="100000">
                                          <p:val>
                                            <p:strVal val="1+ppt_h/2"/>
                                          </p:val>
                                        </p:tav>
                                      </p:tavLst>
                                    </p:anim>
                                    <p:set>
                                      <p:cBhvr>
                                        <p:cTn id="37" fill="hold">
                                          <p:stCondLst>
                                            <p:cond delay="499"/>
                                          </p:stCondLst>
                                        </p:cTn>
                                        <p:tgtEl>
                                          <p:spTgt spid="49"/>
                                        </p:tgtEl>
                                        <p:attrNameLst>
                                          <p:attrName>style.visibility</p:attrName>
                                        </p:attrNameLst>
                                      </p:cBhvr>
                                      <p:to>
                                        <p:strVal val="hidden"/>
                                      </p:to>
                                    </p:set>
                                  </p:childTnLst>
                                </p:cTn>
                              </p:par>
                            </p:childTnLst>
                          </p:cTn>
                        </p:par>
                        <p:par>
                          <p:cTn id="38" fill="hold">
                            <p:stCondLst>
                              <p:cond delay="500"/>
                            </p:stCondLst>
                            <p:childTnLst>
                              <p:par>
                                <p:cTn id="39" presetID="9" presetClass="entr" fill="hold" grpId="8" nodeType="afterEffect">
                                  <p:stCondLst>
                                    <p:cond delay="0"/>
                                  </p:stCondLst>
                                  <p:iterate>
                                    <p:tmAbs val="0"/>
                                  </p:iterate>
                                  <p:childTnLst>
                                    <p:set>
                                      <p:cBhvr>
                                        <p:cTn id="40" fill="hold"/>
                                        <p:tgtEl>
                                          <p:spTgt spid="50"/>
                                        </p:tgtEl>
                                        <p:attrNameLst>
                                          <p:attrName>style.visibility</p:attrName>
                                        </p:attrNameLst>
                                      </p:cBhvr>
                                      <p:to>
                                        <p:strVal val="visible"/>
                                      </p:to>
                                    </p:set>
                                    <p:animEffect transition="in" filter="dissolve">
                                      <p:cBhvr>
                                        <p:cTn id="41"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1" animBg="1" advAuto="0"/>
      <p:bldP spid="47" grpId="2" animBg="1" advAuto="0"/>
      <p:bldP spid="48" grpId="4" animBg="1" advAuto="0"/>
      <p:bldP spid="48" grpId="5" animBg="1" advAuto="0"/>
      <p:bldP spid="49" grpId="6" animBg="1" advAuto="0"/>
      <p:bldP spid="49" grpId="7" animBg="1" advAuto="0"/>
      <p:bldP spid="50" grpId="8"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p:cNvSpPr/>
          <p:nvPr/>
        </p:nvSpPr>
        <p:spPr>
          <a:xfrm>
            <a:off x="3505200" y="320398"/>
            <a:ext cx="16916400" cy="12801601"/>
          </a:xfrm>
          <a:prstGeom prst="rect">
            <a:avLst/>
          </a:prstGeom>
          <a:solidFill>
            <a:srgbClr val="FFFFFF"/>
          </a:solidFill>
          <a:ln w="12700">
            <a:solidFill>
              <a:srgbClr val="000000"/>
            </a:solidFill>
          </a:ln>
        </p:spPr>
        <p:txBody>
          <a:bodyPr tIns="91439" bIns="91439"/>
          <a:lstStyle/>
          <a:p>
            <a:pPr algn="l" defTabSz="1828800">
              <a:spcBef>
                <a:spcPts val="1300"/>
              </a:spcBef>
              <a:defRPr sz="2200" b="1">
                <a:solidFill>
                  <a:srgbClr val="000000"/>
                </a:solidFill>
                <a:latin typeface="Arial"/>
                <a:ea typeface="Arial"/>
                <a:cs typeface="Arial"/>
                <a:sym typeface="Arial"/>
              </a:defRPr>
            </a:pPr>
            <a:endParaRPr/>
          </a:p>
        </p:txBody>
      </p:sp>
      <p:sp>
        <p:nvSpPr>
          <p:cNvPr id="54" name="Resource Resilience"/>
          <p:cNvSpPr txBox="1"/>
          <p:nvPr/>
        </p:nvSpPr>
        <p:spPr>
          <a:xfrm>
            <a:off x="5181600" y="289917"/>
            <a:ext cx="13563600" cy="1441719"/>
          </a:xfrm>
          <a:prstGeom prst="rect">
            <a:avLst/>
          </a:prstGeom>
          <a:ln w="12700">
            <a:miter lim="400000"/>
          </a:ln>
          <a:effectLst>
            <a:outerShdw blurRad="101600" dist="76200" dir="2700000" rotWithShape="0">
              <a:srgbClr val="000000">
                <a:alpha val="40000"/>
              </a:srgbClr>
            </a:outerShdw>
          </a:effectLst>
          <a:extLst>
            <a:ext uri="{C572A759-6A51-4108-AA02-DFA0A04FC94B}">
              <ma14:wrappingTextBoxFlag xmlns:ma14="http://schemas.microsoft.com/office/mac/drawingml/2011/main" val="1"/>
            </a:ext>
          </a:extLst>
        </p:spPr>
        <p:txBody>
          <a:bodyPr tIns="91439" bIns="91439">
            <a:spAutoFit/>
          </a:bodyPr>
          <a:lstStyle>
            <a:lvl1pPr defTabSz="1828800">
              <a:defRPr sz="8800" b="1">
                <a:solidFill>
                  <a:srgbClr val="000000"/>
                </a:solidFill>
                <a:latin typeface="Arial"/>
                <a:ea typeface="Arial"/>
                <a:cs typeface="Arial"/>
                <a:sym typeface="Arial"/>
              </a:defRPr>
            </a:lvl1pPr>
          </a:lstStyle>
          <a:p>
            <a:r>
              <a:t>Resource Resilience</a:t>
            </a:r>
          </a:p>
        </p:txBody>
      </p:sp>
      <p:sp>
        <p:nvSpPr>
          <p:cNvPr id="55" name="Make a list of as many things that you can think of that you are thankful for."/>
          <p:cNvSpPr txBox="1"/>
          <p:nvPr/>
        </p:nvSpPr>
        <p:spPr>
          <a:xfrm>
            <a:off x="4626864" y="2553508"/>
            <a:ext cx="7010401" cy="984047"/>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2800" b="1">
                <a:solidFill>
                  <a:srgbClr val="000000"/>
                </a:solidFill>
                <a:latin typeface="Arial"/>
                <a:ea typeface="Arial"/>
                <a:cs typeface="Arial"/>
                <a:sym typeface="Arial"/>
              </a:defRPr>
            </a:lvl1pPr>
          </a:lstStyle>
          <a:p>
            <a:r>
              <a:t>Make a list of as many things that you can think of that you are thankful for.</a:t>
            </a:r>
          </a:p>
        </p:txBody>
      </p:sp>
      <p:sp>
        <p:nvSpPr>
          <p:cNvPr id="56" name="What items on that list could be considered resources?"/>
          <p:cNvSpPr txBox="1"/>
          <p:nvPr/>
        </p:nvSpPr>
        <p:spPr>
          <a:xfrm>
            <a:off x="4572000" y="4301307"/>
            <a:ext cx="7010400" cy="984048"/>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2800" b="1">
                <a:solidFill>
                  <a:srgbClr val="000000"/>
                </a:solidFill>
                <a:latin typeface="Arial"/>
                <a:ea typeface="Arial"/>
                <a:cs typeface="Arial"/>
                <a:sym typeface="Arial"/>
              </a:defRPr>
            </a:lvl1pPr>
          </a:lstStyle>
          <a:p>
            <a:r>
              <a:t>What items on that list could be considered resources?</a:t>
            </a:r>
          </a:p>
        </p:txBody>
      </p:sp>
      <p:sp>
        <p:nvSpPr>
          <p:cNvPr id="57" name="Put a star next to the resources that are internal."/>
          <p:cNvSpPr txBox="1"/>
          <p:nvPr/>
        </p:nvSpPr>
        <p:spPr>
          <a:xfrm>
            <a:off x="4572000" y="6049107"/>
            <a:ext cx="7010400" cy="984048"/>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2800" b="1">
                <a:solidFill>
                  <a:srgbClr val="000000"/>
                </a:solidFill>
                <a:latin typeface="Arial"/>
                <a:ea typeface="Arial"/>
                <a:cs typeface="Arial"/>
                <a:sym typeface="Arial"/>
              </a:defRPr>
            </a:lvl1pPr>
          </a:lstStyle>
          <a:p>
            <a:r>
              <a:t>Put a star next to the resources that are internal.</a:t>
            </a:r>
          </a:p>
        </p:txBody>
      </p:sp>
      <p:sp>
        <p:nvSpPr>
          <p:cNvPr id="58" name="Put a check mark next to the resources that are external."/>
          <p:cNvSpPr txBox="1"/>
          <p:nvPr/>
        </p:nvSpPr>
        <p:spPr>
          <a:xfrm>
            <a:off x="4626864" y="7796907"/>
            <a:ext cx="7010401" cy="984048"/>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2800" b="1">
                <a:solidFill>
                  <a:srgbClr val="000000"/>
                </a:solidFill>
                <a:latin typeface="Arial"/>
                <a:ea typeface="Arial"/>
                <a:cs typeface="Arial"/>
                <a:sym typeface="Arial"/>
              </a:defRPr>
            </a:lvl1pPr>
          </a:lstStyle>
          <a:p>
            <a:r>
              <a:t>Put a check mark next to the resources that are external.</a:t>
            </a:r>
          </a:p>
        </p:txBody>
      </p:sp>
      <p:pic>
        <p:nvPicPr>
          <p:cNvPr id="59" name="image2.png" descr="image2.png"/>
          <p:cNvPicPr>
            <a:picLocks noChangeAspect="1"/>
          </p:cNvPicPr>
          <p:nvPr/>
        </p:nvPicPr>
        <p:blipFill>
          <a:blip r:embed="rId2">
            <a:extLst/>
          </a:blip>
          <a:stretch>
            <a:fillRect/>
          </a:stretch>
        </p:blipFill>
        <p:spPr>
          <a:xfrm>
            <a:off x="12344400" y="2286000"/>
            <a:ext cx="6228692" cy="9144000"/>
          </a:xfrm>
          <a:prstGeom prst="rect">
            <a:avLst/>
          </a:prstGeom>
          <a:ln w="12700">
            <a:miter lim="400000"/>
          </a:ln>
          <a:effectLst>
            <a:outerShdw blurRad="101600" dist="355600" dir="2700000" rotWithShape="0">
              <a:srgbClr val="000000">
                <a:alpha val="40000"/>
              </a:srgbClr>
            </a:outerShdw>
          </a:effectLst>
        </p:spPr>
      </p:pic>
      <p:sp>
        <p:nvSpPr>
          <p:cNvPr id="60" name="Star"/>
          <p:cNvSpPr/>
          <p:nvPr/>
        </p:nvSpPr>
        <p:spPr>
          <a:xfrm>
            <a:off x="12954000" y="4260510"/>
            <a:ext cx="609600" cy="522514"/>
          </a:xfrm>
          <a:prstGeom prst="star5">
            <a:avLst>
              <a:gd name="adj" fmla="val 19098"/>
              <a:gd name="hf" fmla="val 105146"/>
              <a:gd name="vf" fmla="val 110557"/>
            </a:avLst>
          </a:prstGeom>
          <a:solidFill>
            <a:srgbClr val="000000"/>
          </a:solidFill>
          <a:ln w="12700">
            <a:miter lim="400000"/>
          </a:ln>
        </p:spPr>
        <p:txBody>
          <a:bodyPr tIns="91439" bIns="91439"/>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pic>
        <p:nvPicPr>
          <p:cNvPr id="61" name="image3.png" descr="image3.png"/>
          <p:cNvPicPr>
            <a:picLocks noChangeAspect="1"/>
          </p:cNvPicPr>
          <p:nvPr/>
        </p:nvPicPr>
        <p:blipFill>
          <a:blip r:embed="rId3">
            <a:extLst/>
          </a:blip>
          <a:stretch>
            <a:fillRect/>
          </a:stretch>
        </p:blipFill>
        <p:spPr>
          <a:xfrm>
            <a:off x="12984480" y="5155922"/>
            <a:ext cx="682917" cy="521965"/>
          </a:xfrm>
          <a:prstGeom prst="rect">
            <a:avLst/>
          </a:prstGeom>
          <a:ln w="12700">
            <a:miter lim="400000"/>
          </a:ln>
        </p:spPr>
      </p:pic>
      <p:sp>
        <p:nvSpPr>
          <p:cNvPr id="62" name="Star"/>
          <p:cNvSpPr/>
          <p:nvPr/>
        </p:nvSpPr>
        <p:spPr>
          <a:xfrm>
            <a:off x="12947904" y="6050786"/>
            <a:ext cx="609601" cy="522515"/>
          </a:xfrm>
          <a:prstGeom prst="star5">
            <a:avLst>
              <a:gd name="adj" fmla="val 19098"/>
              <a:gd name="hf" fmla="val 105146"/>
              <a:gd name="vf" fmla="val 110557"/>
            </a:avLst>
          </a:prstGeom>
          <a:solidFill>
            <a:srgbClr val="000000"/>
          </a:solidFill>
          <a:ln w="12700">
            <a:miter lim="400000"/>
          </a:ln>
        </p:spPr>
        <p:txBody>
          <a:bodyPr tIns="91439" bIns="91439"/>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63" name="Line"/>
          <p:cNvSpPr/>
          <p:nvPr/>
        </p:nvSpPr>
        <p:spPr>
          <a:xfrm>
            <a:off x="13667395" y="4572000"/>
            <a:ext cx="4011005" cy="0"/>
          </a:xfrm>
          <a:prstGeom prst="line">
            <a:avLst/>
          </a:prstGeom>
          <a:ln w="50800">
            <a:solidFill>
              <a:srgbClr val="000000"/>
            </a:solidFill>
          </a:ln>
          <a:effectLst>
            <a:outerShdw blurRad="76200" dist="38100" dir="5400000" rotWithShape="0">
              <a:srgbClr val="000000">
                <a:alpha val="38000"/>
              </a:srgbClr>
            </a:outerShdw>
          </a:effectLst>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sp>
        <p:nvSpPr>
          <p:cNvPr id="64" name="Line"/>
          <p:cNvSpPr/>
          <p:nvPr/>
        </p:nvSpPr>
        <p:spPr>
          <a:xfrm>
            <a:off x="13667395" y="5486400"/>
            <a:ext cx="4011005" cy="0"/>
          </a:xfrm>
          <a:prstGeom prst="line">
            <a:avLst/>
          </a:prstGeom>
          <a:ln w="50800">
            <a:solidFill>
              <a:srgbClr val="000000"/>
            </a:solidFill>
          </a:ln>
          <a:effectLst>
            <a:outerShdw blurRad="76200" dist="38100" dir="5400000" rotWithShape="0">
              <a:srgbClr val="000000">
                <a:alpha val="38000"/>
              </a:srgbClr>
            </a:outerShdw>
          </a:effectLst>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sp>
        <p:nvSpPr>
          <p:cNvPr id="65" name="Line"/>
          <p:cNvSpPr/>
          <p:nvPr/>
        </p:nvSpPr>
        <p:spPr>
          <a:xfrm>
            <a:off x="13667395" y="6400800"/>
            <a:ext cx="4011005" cy="0"/>
          </a:xfrm>
          <a:prstGeom prst="line">
            <a:avLst/>
          </a:prstGeom>
          <a:ln w="50800">
            <a:solidFill>
              <a:srgbClr val="000000"/>
            </a:solidFill>
          </a:ln>
          <a:effectLst>
            <a:outerShdw blurRad="76200" dist="38100" dir="5400000" rotWithShape="0">
              <a:srgbClr val="000000">
                <a:alpha val="38000"/>
              </a:srgbClr>
            </a:outerShdw>
          </a:effectLst>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sp>
        <p:nvSpPr>
          <p:cNvPr id="66" name="Line"/>
          <p:cNvSpPr/>
          <p:nvPr/>
        </p:nvSpPr>
        <p:spPr>
          <a:xfrm>
            <a:off x="13667395" y="7315200"/>
            <a:ext cx="4011005" cy="0"/>
          </a:xfrm>
          <a:prstGeom prst="line">
            <a:avLst/>
          </a:prstGeom>
          <a:ln w="50800">
            <a:solidFill>
              <a:srgbClr val="000000"/>
            </a:solidFill>
          </a:ln>
          <a:effectLst>
            <a:outerShdw blurRad="76200" dist="38100" dir="5400000" rotWithShape="0">
              <a:srgbClr val="000000">
                <a:alpha val="38000"/>
              </a:srgbClr>
            </a:outerShdw>
          </a:effectLst>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pic>
        <p:nvPicPr>
          <p:cNvPr id="67" name="image3.png" descr="image3.png"/>
          <p:cNvPicPr>
            <a:picLocks noChangeAspect="1"/>
          </p:cNvPicPr>
          <p:nvPr/>
        </p:nvPicPr>
        <p:blipFill>
          <a:blip r:embed="rId3">
            <a:extLst/>
          </a:blip>
          <a:stretch>
            <a:fillRect/>
          </a:stretch>
        </p:blipFill>
        <p:spPr>
          <a:xfrm>
            <a:off x="13033083" y="6945635"/>
            <a:ext cx="682917" cy="52196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55"/>
                                        </p:tgtEl>
                                        <p:attrNameLst>
                                          <p:attrName>style.visibility</p:attrName>
                                        </p:attrNameLst>
                                      </p:cBhvr>
                                      <p:to>
                                        <p:strVal val="visible"/>
                                      </p:to>
                                    </p:set>
                                    <p:anim calcmode="lin" valueType="num">
                                      <p:cBhvr>
                                        <p:cTn id="7" dur="500" fill="hold"/>
                                        <p:tgtEl>
                                          <p:spTgt spid="55"/>
                                        </p:tgtEl>
                                        <p:attrNameLst>
                                          <p:attrName>ppt_x</p:attrName>
                                        </p:attrNameLst>
                                      </p:cBhvr>
                                      <p:tavLst>
                                        <p:tav tm="0">
                                          <p:val>
                                            <p:strVal val="0-#ppt_w/2"/>
                                          </p:val>
                                        </p:tav>
                                        <p:tav tm="100000">
                                          <p:val>
                                            <p:strVal val="#ppt_x"/>
                                          </p:val>
                                        </p:tav>
                                      </p:tavLst>
                                    </p:anim>
                                    <p:anim calcmode="lin" valueType="num">
                                      <p:cBhvr>
                                        <p:cTn id="8" dur="500" fill="hold"/>
                                        <p:tgtEl>
                                          <p:spTgt spid="5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fill="hold" grpId="2" nodeType="afterEffect">
                                  <p:stCondLst>
                                    <p:cond delay="500"/>
                                  </p:stCondLst>
                                  <p:iterate>
                                    <p:tmAbs val="0"/>
                                  </p:iterate>
                                  <p:childTnLst>
                                    <p:set>
                                      <p:cBhvr>
                                        <p:cTn id="11" fill="hold"/>
                                        <p:tgtEl>
                                          <p:spTgt spid="59"/>
                                        </p:tgtEl>
                                        <p:attrNameLst>
                                          <p:attrName>style.visibility</p:attrName>
                                        </p:attrNameLst>
                                      </p:cBhvr>
                                      <p:to>
                                        <p:strVal val="visible"/>
                                      </p:to>
                                    </p:set>
                                    <p:animEffect transition="in" filter="dissolve">
                                      <p:cBhvr>
                                        <p:cTn id="12" dur="500"/>
                                        <p:tgtEl>
                                          <p:spTgt spid="59"/>
                                        </p:tgtEl>
                                      </p:cBhvr>
                                    </p:animEffect>
                                  </p:childTnLst>
                                </p:cTn>
                              </p:par>
                            </p:childTnLst>
                          </p:cTn>
                        </p:par>
                        <p:par>
                          <p:cTn id="13" fill="hold">
                            <p:stCondLst>
                              <p:cond delay="1500"/>
                            </p:stCondLst>
                            <p:childTnLst>
                              <p:par>
                                <p:cTn id="14" presetID="22" presetClass="entr" presetSubtype="8" fill="hold" grpId="3" nodeType="afterEffect">
                                  <p:stCondLst>
                                    <p:cond delay="0"/>
                                  </p:stCondLst>
                                  <p:iterate>
                                    <p:tmAbs val="0"/>
                                  </p:iterate>
                                  <p:childTnLst>
                                    <p:set>
                                      <p:cBhvr>
                                        <p:cTn id="15" fill="hold"/>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000"/>
                            </p:stCondLst>
                            <p:childTnLst>
                              <p:par>
                                <p:cTn id="18" presetID="22" presetClass="entr" presetSubtype="8" fill="hold" grpId="4" nodeType="afterEffect">
                                  <p:stCondLst>
                                    <p:cond delay="500"/>
                                  </p:stCondLst>
                                  <p:iterate>
                                    <p:tmAbs val="0"/>
                                  </p:iterate>
                                  <p:childTnLst>
                                    <p:set>
                                      <p:cBhvr>
                                        <p:cTn id="19" fill="hold"/>
                                        <p:tgtEl>
                                          <p:spTgt spid="64"/>
                                        </p:tgtEl>
                                        <p:attrNameLst>
                                          <p:attrName>style.visibility</p:attrName>
                                        </p:attrNameLst>
                                      </p:cBhvr>
                                      <p:to>
                                        <p:strVal val="visible"/>
                                      </p:to>
                                    </p:set>
                                    <p:animEffect transition="in" filter="wipe(left)">
                                      <p:cBhvr>
                                        <p:cTn id="20" dur="500"/>
                                        <p:tgtEl>
                                          <p:spTgt spid="64"/>
                                        </p:tgtEl>
                                      </p:cBhvr>
                                    </p:animEffect>
                                  </p:childTnLst>
                                </p:cTn>
                              </p:par>
                            </p:childTnLst>
                          </p:cTn>
                        </p:par>
                        <p:par>
                          <p:cTn id="21" fill="hold">
                            <p:stCondLst>
                              <p:cond delay="3000"/>
                            </p:stCondLst>
                            <p:childTnLst>
                              <p:par>
                                <p:cTn id="22" presetID="22" presetClass="entr" presetSubtype="8" fill="hold" grpId="5" nodeType="afterEffect">
                                  <p:stCondLst>
                                    <p:cond delay="500"/>
                                  </p:stCondLst>
                                  <p:iterate>
                                    <p:tmAbs val="0"/>
                                  </p:iterate>
                                  <p:childTnLst>
                                    <p:set>
                                      <p:cBhvr>
                                        <p:cTn id="23" fill="hold"/>
                                        <p:tgtEl>
                                          <p:spTgt spid="65"/>
                                        </p:tgtEl>
                                        <p:attrNameLst>
                                          <p:attrName>style.visibility</p:attrName>
                                        </p:attrNameLst>
                                      </p:cBhvr>
                                      <p:to>
                                        <p:strVal val="visible"/>
                                      </p:to>
                                    </p:set>
                                    <p:animEffect transition="in" filter="wipe(left)">
                                      <p:cBhvr>
                                        <p:cTn id="24" dur="500"/>
                                        <p:tgtEl>
                                          <p:spTgt spid="65"/>
                                        </p:tgtEl>
                                      </p:cBhvr>
                                    </p:animEffect>
                                  </p:childTnLst>
                                </p:cTn>
                              </p:par>
                            </p:childTnLst>
                          </p:cTn>
                        </p:par>
                        <p:par>
                          <p:cTn id="25" fill="hold">
                            <p:stCondLst>
                              <p:cond delay="4000"/>
                            </p:stCondLst>
                            <p:childTnLst>
                              <p:par>
                                <p:cTn id="26" presetID="22" presetClass="entr" presetSubtype="8" fill="hold" grpId="6" nodeType="afterEffect">
                                  <p:stCondLst>
                                    <p:cond delay="0"/>
                                  </p:stCondLst>
                                  <p:iterate>
                                    <p:tmAbs val="0"/>
                                  </p:iterate>
                                  <p:childTnLst>
                                    <p:set>
                                      <p:cBhvr>
                                        <p:cTn id="27" fill="hold"/>
                                        <p:tgtEl>
                                          <p:spTgt spid="66"/>
                                        </p:tgtEl>
                                        <p:attrNameLst>
                                          <p:attrName>style.visibility</p:attrName>
                                        </p:attrNameLst>
                                      </p:cBhvr>
                                      <p:to>
                                        <p:strVal val="visible"/>
                                      </p:to>
                                    </p:set>
                                    <p:animEffect transition="in" filter="wipe(left)">
                                      <p:cBhvr>
                                        <p:cTn id="28" dur="500"/>
                                        <p:tgtEl>
                                          <p:spTgt spid="6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7" nodeType="clickEffect">
                                  <p:stCondLst>
                                    <p:cond delay="0"/>
                                  </p:stCondLst>
                                  <p:iterate>
                                    <p:tmAbs val="0"/>
                                  </p:iterate>
                                  <p:childTnLst>
                                    <p:set>
                                      <p:cBhvr>
                                        <p:cTn id="32" fill="hold"/>
                                        <p:tgtEl>
                                          <p:spTgt spid="56"/>
                                        </p:tgtEl>
                                        <p:attrNameLst>
                                          <p:attrName>style.visibility</p:attrName>
                                        </p:attrNameLst>
                                      </p:cBhvr>
                                      <p:to>
                                        <p:strVal val="visible"/>
                                      </p:to>
                                    </p:set>
                                    <p:anim calcmode="lin" valueType="num">
                                      <p:cBhvr>
                                        <p:cTn id="33" dur="500" fill="hold"/>
                                        <p:tgtEl>
                                          <p:spTgt spid="56"/>
                                        </p:tgtEl>
                                        <p:attrNameLst>
                                          <p:attrName>ppt_x</p:attrName>
                                        </p:attrNameLst>
                                      </p:cBhvr>
                                      <p:tavLst>
                                        <p:tav tm="0">
                                          <p:val>
                                            <p:strVal val="0-#ppt_w/2"/>
                                          </p:val>
                                        </p:tav>
                                        <p:tav tm="100000">
                                          <p:val>
                                            <p:strVal val="#ppt_x"/>
                                          </p:val>
                                        </p:tav>
                                      </p:tavLst>
                                    </p:anim>
                                    <p:anim calcmode="lin" valueType="num">
                                      <p:cBhvr>
                                        <p:cTn id="34"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8" nodeType="clickEffect">
                                  <p:stCondLst>
                                    <p:cond delay="0"/>
                                  </p:stCondLst>
                                  <p:iterate>
                                    <p:tmAbs val="0"/>
                                  </p:iterate>
                                  <p:childTnLst>
                                    <p:set>
                                      <p:cBhvr>
                                        <p:cTn id="38" fill="hold"/>
                                        <p:tgtEl>
                                          <p:spTgt spid="57"/>
                                        </p:tgtEl>
                                        <p:attrNameLst>
                                          <p:attrName>style.visibility</p:attrName>
                                        </p:attrNameLst>
                                      </p:cBhvr>
                                      <p:to>
                                        <p:strVal val="visible"/>
                                      </p:to>
                                    </p:set>
                                    <p:anim calcmode="lin" valueType="num">
                                      <p:cBhvr>
                                        <p:cTn id="39" dur="500" fill="hold"/>
                                        <p:tgtEl>
                                          <p:spTgt spid="57"/>
                                        </p:tgtEl>
                                        <p:attrNameLst>
                                          <p:attrName>ppt_x</p:attrName>
                                        </p:attrNameLst>
                                      </p:cBhvr>
                                      <p:tavLst>
                                        <p:tav tm="0">
                                          <p:val>
                                            <p:strVal val="0-#ppt_w/2"/>
                                          </p:val>
                                        </p:tav>
                                        <p:tav tm="100000">
                                          <p:val>
                                            <p:strVal val="#ppt_x"/>
                                          </p:val>
                                        </p:tav>
                                      </p:tavLst>
                                    </p:anim>
                                    <p:anim calcmode="lin" valueType="num">
                                      <p:cBhvr>
                                        <p:cTn id="40" dur="500" fill="hold"/>
                                        <p:tgtEl>
                                          <p:spTgt spid="57"/>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22" presetClass="entr" presetSubtype="4" fill="hold" grpId="9" nodeType="afterEffect">
                                  <p:stCondLst>
                                    <p:cond delay="500"/>
                                  </p:stCondLst>
                                  <p:iterate>
                                    <p:tmAbs val="0"/>
                                  </p:iterate>
                                  <p:childTnLst>
                                    <p:set>
                                      <p:cBhvr>
                                        <p:cTn id="43" fill="hold"/>
                                        <p:tgtEl>
                                          <p:spTgt spid="60"/>
                                        </p:tgtEl>
                                        <p:attrNameLst>
                                          <p:attrName>style.visibility</p:attrName>
                                        </p:attrNameLst>
                                      </p:cBhvr>
                                      <p:to>
                                        <p:strVal val="visible"/>
                                      </p:to>
                                    </p:set>
                                    <p:animEffect transition="in" filter="wipe(down)">
                                      <p:cBhvr>
                                        <p:cTn id="44" dur="500"/>
                                        <p:tgtEl>
                                          <p:spTgt spid="60"/>
                                        </p:tgtEl>
                                      </p:cBhvr>
                                    </p:animEffect>
                                  </p:childTnLst>
                                </p:cTn>
                              </p:par>
                            </p:childTnLst>
                          </p:cTn>
                        </p:par>
                        <p:par>
                          <p:cTn id="45" fill="hold">
                            <p:stCondLst>
                              <p:cond delay="1500"/>
                            </p:stCondLst>
                            <p:childTnLst>
                              <p:par>
                                <p:cTn id="46" presetID="9" presetClass="entr" fill="hold" grpId="10" nodeType="afterEffect">
                                  <p:stCondLst>
                                    <p:cond delay="0"/>
                                  </p:stCondLst>
                                  <p:iterate>
                                    <p:tmAbs val="0"/>
                                  </p:iterate>
                                  <p:childTnLst>
                                    <p:set>
                                      <p:cBhvr>
                                        <p:cTn id="47" fill="hold"/>
                                        <p:tgtEl>
                                          <p:spTgt spid="62"/>
                                        </p:tgtEl>
                                        <p:attrNameLst>
                                          <p:attrName>style.visibility</p:attrName>
                                        </p:attrNameLst>
                                      </p:cBhvr>
                                      <p:to>
                                        <p:strVal val="visible"/>
                                      </p:to>
                                    </p:set>
                                    <p:animEffect transition="in" filter="dissolve">
                                      <p:cBhvr>
                                        <p:cTn id="48" dur="500"/>
                                        <p:tgtEl>
                                          <p:spTgt spid="6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11" nodeType="clickEffect">
                                  <p:stCondLst>
                                    <p:cond delay="0"/>
                                  </p:stCondLst>
                                  <p:iterate>
                                    <p:tmAbs val="0"/>
                                  </p:iterate>
                                  <p:childTnLst>
                                    <p:set>
                                      <p:cBhvr>
                                        <p:cTn id="52" fill="hold"/>
                                        <p:tgtEl>
                                          <p:spTgt spid="58"/>
                                        </p:tgtEl>
                                        <p:attrNameLst>
                                          <p:attrName>style.visibility</p:attrName>
                                        </p:attrNameLst>
                                      </p:cBhvr>
                                      <p:to>
                                        <p:strVal val="visible"/>
                                      </p:to>
                                    </p:set>
                                    <p:anim calcmode="lin" valueType="num">
                                      <p:cBhvr>
                                        <p:cTn id="53" dur="500" fill="hold"/>
                                        <p:tgtEl>
                                          <p:spTgt spid="58"/>
                                        </p:tgtEl>
                                        <p:attrNameLst>
                                          <p:attrName>ppt_x</p:attrName>
                                        </p:attrNameLst>
                                      </p:cBhvr>
                                      <p:tavLst>
                                        <p:tav tm="0">
                                          <p:val>
                                            <p:strVal val="0-#ppt_w/2"/>
                                          </p:val>
                                        </p:tav>
                                        <p:tav tm="100000">
                                          <p:val>
                                            <p:strVal val="#ppt_x"/>
                                          </p:val>
                                        </p:tav>
                                      </p:tavLst>
                                    </p:anim>
                                    <p:anim calcmode="lin" valueType="num">
                                      <p:cBhvr>
                                        <p:cTn id="54" dur="500" fill="hold"/>
                                        <p:tgtEl>
                                          <p:spTgt spid="58"/>
                                        </p:tgtEl>
                                        <p:attrNameLst>
                                          <p:attrName>ppt_y</p:attrName>
                                        </p:attrNameLst>
                                      </p:cBhvr>
                                      <p:tavLst>
                                        <p:tav tm="0">
                                          <p:val>
                                            <p:strVal val="#ppt_y"/>
                                          </p:val>
                                        </p:tav>
                                        <p:tav tm="100000">
                                          <p:val>
                                            <p:strVal val="#ppt_y"/>
                                          </p:val>
                                        </p:tav>
                                      </p:tavLst>
                                    </p:anim>
                                  </p:childTnLst>
                                </p:cTn>
                              </p:par>
                            </p:childTnLst>
                          </p:cTn>
                        </p:par>
                        <p:par>
                          <p:cTn id="55" fill="hold">
                            <p:stCondLst>
                              <p:cond delay="500"/>
                            </p:stCondLst>
                            <p:childTnLst>
                              <p:par>
                                <p:cTn id="56" presetID="22" presetClass="entr" presetSubtype="4" fill="hold" grpId="12" nodeType="afterEffect">
                                  <p:stCondLst>
                                    <p:cond delay="500"/>
                                  </p:stCondLst>
                                  <p:iterate>
                                    <p:tmAbs val="0"/>
                                  </p:iterate>
                                  <p:childTnLst>
                                    <p:set>
                                      <p:cBhvr>
                                        <p:cTn id="57" fill="hold"/>
                                        <p:tgtEl>
                                          <p:spTgt spid="61"/>
                                        </p:tgtEl>
                                        <p:attrNameLst>
                                          <p:attrName>style.visibility</p:attrName>
                                        </p:attrNameLst>
                                      </p:cBhvr>
                                      <p:to>
                                        <p:strVal val="visible"/>
                                      </p:to>
                                    </p:set>
                                    <p:animEffect transition="in" filter="wipe(down)">
                                      <p:cBhvr>
                                        <p:cTn id="58" dur="500"/>
                                        <p:tgtEl>
                                          <p:spTgt spid="61"/>
                                        </p:tgtEl>
                                      </p:cBhvr>
                                    </p:animEffect>
                                  </p:childTnLst>
                                </p:cTn>
                              </p:par>
                            </p:childTnLst>
                          </p:cTn>
                        </p:par>
                        <p:par>
                          <p:cTn id="59" fill="hold">
                            <p:stCondLst>
                              <p:cond delay="1500"/>
                            </p:stCondLst>
                            <p:childTnLst>
                              <p:par>
                                <p:cTn id="60" presetID="22" presetClass="entr" presetSubtype="4" fill="hold" grpId="13" nodeType="afterEffect">
                                  <p:stCondLst>
                                    <p:cond delay="500"/>
                                  </p:stCondLst>
                                  <p:iterate>
                                    <p:tmAbs val="0"/>
                                  </p:iterate>
                                  <p:childTnLst>
                                    <p:set>
                                      <p:cBhvr>
                                        <p:cTn id="61" fill="hold"/>
                                        <p:tgtEl>
                                          <p:spTgt spid="67"/>
                                        </p:tgtEl>
                                        <p:attrNameLst>
                                          <p:attrName>style.visibility</p:attrName>
                                        </p:attrNameLst>
                                      </p:cBhvr>
                                      <p:to>
                                        <p:strVal val="visible"/>
                                      </p:to>
                                    </p:set>
                                    <p:animEffect transition="in" filter="wipe(down)">
                                      <p:cBhvr>
                                        <p:cTn id="6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1" animBg="1" advAuto="0"/>
      <p:bldP spid="56" grpId="7" animBg="1" advAuto="0"/>
      <p:bldP spid="57" grpId="8" animBg="1" advAuto="0"/>
      <p:bldP spid="58" grpId="11" animBg="1" advAuto="0"/>
      <p:bldP spid="59" grpId="2" animBg="1" advAuto="0"/>
      <p:bldP spid="60" grpId="9" animBg="1" advAuto="0"/>
      <p:bldP spid="61" grpId="12" animBg="1" advAuto="0"/>
      <p:bldP spid="62" grpId="10" animBg="1" advAuto="0"/>
      <p:bldP spid="63" grpId="3" animBg="1" advAuto="0"/>
      <p:bldP spid="64" grpId="4" animBg="1" advAuto="0"/>
      <p:bldP spid="65" grpId="5" animBg="1" advAuto="0"/>
      <p:bldP spid="66" grpId="6" animBg="1" advAuto="0"/>
      <p:bldP spid="67" grpId="13"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p:cNvSpPr/>
          <p:nvPr/>
        </p:nvSpPr>
        <p:spPr>
          <a:xfrm>
            <a:off x="3505200" y="320398"/>
            <a:ext cx="16916400" cy="12801601"/>
          </a:xfrm>
          <a:prstGeom prst="rect">
            <a:avLst/>
          </a:prstGeom>
          <a:solidFill>
            <a:srgbClr val="FFFFFF"/>
          </a:solidFill>
          <a:ln w="12700">
            <a:solidFill>
              <a:srgbClr val="000000"/>
            </a:solidFill>
          </a:ln>
        </p:spPr>
        <p:txBody>
          <a:bodyPr tIns="91439" bIns="91439"/>
          <a:lstStyle/>
          <a:p>
            <a:pPr algn="l" defTabSz="1828800">
              <a:spcBef>
                <a:spcPts val="1300"/>
              </a:spcBef>
              <a:defRPr sz="2200" b="1">
                <a:solidFill>
                  <a:srgbClr val="000000"/>
                </a:solidFill>
                <a:latin typeface="Arial"/>
                <a:ea typeface="Arial"/>
                <a:cs typeface="Arial"/>
                <a:sym typeface="Arial"/>
              </a:defRPr>
            </a:pPr>
            <a:endParaRPr/>
          </a:p>
        </p:txBody>
      </p:sp>
      <p:sp>
        <p:nvSpPr>
          <p:cNvPr id="70" name="Resource Resilience"/>
          <p:cNvSpPr txBox="1"/>
          <p:nvPr/>
        </p:nvSpPr>
        <p:spPr>
          <a:xfrm>
            <a:off x="5181600" y="289917"/>
            <a:ext cx="13563600" cy="1441719"/>
          </a:xfrm>
          <a:prstGeom prst="rect">
            <a:avLst/>
          </a:prstGeom>
          <a:ln w="12700">
            <a:miter lim="400000"/>
          </a:ln>
          <a:effectLst>
            <a:outerShdw blurRad="101600" dist="76200" dir="2700000" rotWithShape="0">
              <a:srgbClr val="000000">
                <a:alpha val="40000"/>
              </a:srgbClr>
            </a:outerShdw>
          </a:effectLst>
          <a:extLst>
            <a:ext uri="{C572A759-6A51-4108-AA02-DFA0A04FC94B}">
              <ma14:wrappingTextBoxFlag xmlns:ma14="http://schemas.microsoft.com/office/mac/drawingml/2011/main" val="1"/>
            </a:ext>
          </a:extLst>
        </p:spPr>
        <p:txBody>
          <a:bodyPr tIns="91439" bIns="91439">
            <a:spAutoFit/>
          </a:bodyPr>
          <a:lstStyle>
            <a:lvl1pPr defTabSz="1828800">
              <a:defRPr sz="8800" b="1">
                <a:solidFill>
                  <a:srgbClr val="000000"/>
                </a:solidFill>
                <a:latin typeface="Arial"/>
                <a:ea typeface="Arial"/>
                <a:cs typeface="Arial"/>
                <a:sym typeface="Arial"/>
              </a:defRPr>
            </a:lvl1pPr>
          </a:lstStyle>
          <a:p>
            <a:r>
              <a:t>Resource Resilience</a:t>
            </a:r>
          </a:p>
        </p:txBody>
      </p:sp>
      <p:sp>
        <p:nvSpPr>
          <p:cNvPr id="71" name="What is a resource?"/>
          <p:cNvSpPr txBox="1"/>
          <p:nvPr/>
        </p:nvSpPr>
        <p:spPr>
          <a:xfrm>
            <a:off x="7620000" y="1957029"/>
            <a:ext cx="7467600"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3600" b="1">
                <a:solidFill>
                  <a:srgbClr val="000000"/>
                </a:solidFill>
                <a:latin typeface="Arial"/>
                <a:ea typeface="Arial"/>
                <a:cs typeface="Arial"/>
                <a:sym typeface="Arial"/>
              </a:defRPr>
            </a:lvl1pPr>
          </a:lstStyle>
          <a:p>
            <a:r>
              <a:t>What is a resource?</a:t>
            </a:r>
          </a:p>
        </p:txBody>
      </p:sp>
      <p:sp>
        <p:nvSpPr>
          <p:cNvPr id="72" name="re.source"/>
          <p:cNvSpPr txBox="1"/>
          <p:nvPr/>
        </p:nvSpPr>
        <p:spPr>
          <a:xfrm>
            <a:off x="6096000" y="3191469"/>
            <a:ext cx="7467600" cy="861438"/>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4800" b="1">
                <a:solidFill>
                  <a:srgbClr val="000000"/>
                </a:solidFill>
                <a:latin typeface="Arial"/>
                <a:ea typeface="Arial"/>
                <a:cs typeface="Arial"/>
                <a:sym typeface="Arial"/>
              </a:defRPr>
            </a:lvl1pPr>
          </a:lstStyle>
          <a:p>
            <a:r>
              <a:t>re.source</a:t>
            </a:r>
          </a:p>
        </p:txBody>
      </p:sp>
      <p:sp>
        <p:nvSpPr>
          <p:cNvPr id="73" name="[rēˌsôrs]"/>
          <p:cNvSpPr txBox="1"/>
          <p:nvPr/>
        </p:nvSpPr>
        <p:spPr>
          <a:xfrm>
            <a:off x="8272271" y="3981918"/>
            <a:ext cx="6553201"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a:solidFill>
                  <a:srgbClr val="000000"/>
                </a:solidFill>
                <a:latin typeface="Arial"/>
                <a:ea typeface="Arial"/>
                <a:cs typeface="Arial"/>
                <a:sym typeface="Arial"/>
              </a:defRPr>
            </a:lvl1pPr>
          </a:lstStyle>
          <a:p>
            <a:r>
              <a:t>[rēˌsôrs]</a:t>
            </a:r>
          </a:p>
        </p:txBody>
      </p:sp>
      <p:sp>
        <p:nvSpPr>
          <p:cNvPr id="74" name="Noun…"/>
          <p:cNvSpPr txBox="1"/>
          <p:nvPr/>
        </p:nvSpPr>
        <p:spPr>
          <a:xfrm>
            <a:off x="8272271" y="4706235"/>
            <a:ext cx="6705601" cy="44351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3600">
                <a:solidFill>
                  <a:srgbClr val="000000"/>
                </a:solidFill>
                <a:latin typeface="Arial"/>
                <a:ea typeface="Arial"/>
                <a:cs typeface="Arial"/>
                <a:sym typeface="Arial"/>
              </a:defRPr>
            </a:pPr>
            <a:r>
              <a:t>Noun</a:t>
            </a:r>
          </a:p>
          <a:p>
            <a:pPr marL="685800" indent="-685800" algn="l" defTabSz="1828800">
              <a:buSzPct val="100000"/>
              <a:buAutoNum type="arabicPeriod"/>
              <a:defRPr sz="3600">
                <a:solidFill>
                  <a:srgbClr val="000000"/>
                </a:solidFill>
                <a:latin typeface="Arial"/>
                <a:ea typeface="Arial"/>
                <a:cs typeface="Arial"/>
                <a:sym typeface="Arial"/>
              </a:defRPr>
            </a:pPr>
            <a:r>
              <a:t>a source of supply, support or aid, especially one that can be readily drawn upon when needed.</a:t>
            </a:r>
          </a:p>
          <a:p>
            <a:pPr marL="685800" indent="-685800" algn="l" defTabSz="1828800">
              <a:buSzPct val="100000"/>
              <a:buAutoNum type="arabicPeriod"/>
              <a:defRPr sz="3600">
                <a:solidFill>
                  <a:srgbClr val="000000"/>
                </a:solidFill>
                <a:latin typeface="Arial"/>
                <a:ea typeface="Arial"/>
                <a:cs typeface="Arial"/>
                <a:sym typeface="Arial"/>
              </a:defRPr>
            </a:pPr>
            <a:r>
              <a:t>capability in dealing with a </a:t>
            </a:r>
            <a:br/>
            <a:r>
              <a:t>situation or in meeting </a:t>
            </a:r>
            <a:br/>
            <a:r>
              <a:t>difficulties.</a:t>
            </a:r>
          </a:p>
        </p:txBody>
      </p:sp>
      <p:pic>
        <p:nvPicPr>
          <p:cNvPr id="75" name="image4.png" descr="image4.png"/>
          <p:cNvPicPr>
            <a:picLocks noChangeAspect="1"/>
          </p:cNvPicPr>
          <p:nvPr/>
        </p:nvPicPr>
        <p:blipFill>
          <a:blip r:embed="rId2">
            <a:extLst/>
          </a:blip>
          <a:stretch>
            <a:fillRect/>
          </a:stretch>
        </p:blipFill>
        <p:spPr>
          <a:xfrm>
            <a:off x="4027130" y="2878744"/>
            <a:ext cx="3246965" cy="7684899"/>
          </a:xfrm>
          <a:prstGeom prst="rect">
            <a:avLst/>
          </a:prstGeom>
          <a:ln w="12700">
            <a:miter lim="400000"/>
          </a:ln>
          <a:effectLst>
            <a:outerShdw blurRad="152400" dir="18900000" rotWithShape="0">
              <a:srgbClr val="000000">
                <a:alpha val="20000"/>
              </a:srgbClr>
            </a:outerShdw>
          </a:effectLst>
        </p:spPr>
      </p:pic>
      <p:pic>
        <p:nvPicPr>
          <p:cNvPr id="76" name="image5.png" descr="image5.png"/>
          <p:cNvPicPr>
            <a:picLocks noChangeAspect="1"/>
          </p:cNvPicPr>
          <p:nvPr/>
        </p:nvPicPr>
        <p:blipFill>
          <a:blip r:embed="rId3">
            <a:extLst/>
          </a:blip>
          <a:stretch>
            <a:fillRect/>
          </a:stretch>
        </p:blipFill>
        <p:spPr>
          <a:xfrm>
            <a:off x="15392400" y="3098721"/>
            <a:ext cx="4031023" cy="7244948"/>
          </a:xfrm>
          <a:prstGeom prst="rect">
            <a:avLst/>
          </a:prstGeom>
          <a:ln w="12700">
            <a:miter lim="400000"/>
          </a:ln>
          <a:effectLst>
            <a:outerShdw blurRad="152400" dir="18900000" rotWithShape="0">
              <a:srgbClr val="000000">
                <a:alpha val="2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71"/>
                                        </p:tgtEl>
                                        <p:attrNameLst>
                                          <p:attrName>style.visibility</p:attrName>
                                        </p:attrNameLst>
                                      </p:cBhvr>
                                      <p:to>
                                        <p:strVal val="visible"/>
                                      </p:to>
                                    </p:set>
                                    <p:animEffect transition="in" filter="dissolv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75"/>
                                        </p:tgtEl>
                                        <p:attrNameLst>
                                          <p:attrName>style.visibility</p:attrName>
                                        </p:attrNameLst>
                                      </p:cBhvr>
                                      <p:to>
                                        <p:strVal val="visible"/>
                                      </p:to>
                                    </p:set>
                                    <p:animEffect transition="in" filter="dissolv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76"/>
                                        </p:tgtEl>
                                        <p:attrNameLst>
                                          <p:attrName>style.visibility</p:attrName>
                                        </p:attrNameLst>
                                      </p:cBhvr>
                                      <p:to>
                                        <p:strVal val="visible"/>
                                      </p:to>
                                    </p:set>
                                    <p:animEffect transition="in" filter="dissolve">
                                      <p:cBhvr>
                                        <p:cTn id="17" dur="500"/>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4" nodeType="clickEffect">
                                  <p:stCondLst>
                                    <p:cond delay="0"/>
                                  </p:stCondLst>
                                  <p:iterate>
                                    <p:tmAbs val="0"/>
                                  </p:iterate>
                                  <p:childTnLst>
                                    <p:set>
                                      <p:cBhvr>
                                        <p:cTn id="21" fill="hold"/>
                                        <p:tgtEl>
                                          <p:spTgt spid="72"/>
                                        </p:tgtEl>
                                        <p:attrNameLst>
                                          <p:attrName>style.visibility</p:attrName>
                                        </p:attrNameLst>
                                      </p:cBhvr>
                                      <p:to>
                                        <p:strVal val="visible"/>
                                      </p:to>
                                    </p:set>
                                    <p:animEffect transition="in" filter="wipe(up)">
                                      <p:cBhvr>
                                        <p:cTn id="22" dur="500"/>
                                        <p:tgtEl>
                                          <p:spTgt spid="72"/>
                                        </p:tgtEl>
                                      </p:cBhvr>
                                    </p:animEffect>
                                  </p:childTnLst>
                                </p:cTn>
                              </p:par>
                            </p:childTnLst>
                          </p:cTn>
                        </p:par>
                        <p:par>
                          <p:cTn id="23" fill="hold">
                            <p:stCondLst>
                              <p:cond delay="500"/>
                            </p:stCondLst>
                            <p:childTnLst>
                              <p:par>
                                <p:cTn id="24" presetID="22" presetClass="entr" presetSubtype="1" fill="hold" grpId="5" nodeType="afterEffect">
                                  <p:stCondLst>
                                    <p:cond delay="0"/>
                                  </p:stCondLst>
                                  <p:iterate>
                                    <p:tmAbs val="0"/>
                                  </p:iterate>
                                  <p:childTnLst>
                                    <p:set>
                                      <p:cBhvr>
                                        <p:cTn id="25" fill="hold"/>
                                        <p:tgtEl>
                                          <p:spTgt spid="73"/>
                                        </p:tgtEl>
                                        <p:attrNameLst>
                                          <p:attrName>style.visibility</p:attrName>
                                        </p:attrNameLst>
                                      </p:cBhvr>
                                      <p:to>
                                        <p:strVal val="visible"/>
                                      </p:to>
                                    </p:set>
                                    <p:animEffect transition="in" filter="wipe(up)">
                                      <p:cBhvr>
                                        <p:cTn id="26" dur="500"/>
                                        <p:tgtEl>
                                          <p:spTgt spid="73"/>
                                        </p:tgtEl>
                                      </p:cBhvr>
                                    </p:animEffect>
                                  </p:childTnLst>
                                </p:cTn>
                              </p:par>
                            </p:childTnLst>
                          </p:cTn>
                        </p:par>
                        <p:par>
                          <p:cTn id="27" fill="hold">
                            <p:stCondLst>
                              <p:cond delay="1000"/>
                            </p:stCondLst>
                            <p:childTnLst>
                              <p:par>
                                <p:cTn id="28" presetID="22" presetClass="entr" presetSubtype="1" fill="hold" grpId="6" nodeType="afterEffect">
                                  <p:stCondLst>
                                    <p:cond delay="0"/>
                                  </p:stCondLst>
                                  <p:iterate>
                                    <p:tmAbs val="0"/>
                                  </p:iterate>
                                  <p:childTnLst>
                                    <p:set>
                                      <p:cBhvr>
                                        <p:cTn id="29" fill="hold"/>
                                        <p:tgtEl>
                                          <p:spTgt spid="74"/>
                                        </p:tgtEl>
                                        <p:attrNameLst>
                                          <p:attrName>style.visibility</p:attrName>
                                        </p:attrNameLst>
                                      </p:cBhvr>
                                      <p:to>
                                        <p:strVal val="visible"/>
                                      </p:to>
                                    </p:set>
                                    <p:animEffect transition="in" filter="wipe(up)">
                                      <p:cBhvr>
                                        <p:cTn id="3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1" animBg="1" advAuto="0"/>
      <p:bldP spid="72" grpId="4" animBg="1" advAuto="0"/>
      <p:bldP spid="73" grpId="5" animBg="1" advAuto="0"/>
      <p:bldP spid="74" grpId="6" animBg="1" advAuto="0"/>
      <p:bldP spid="75" grpId="2" animBg="1" advAuto="0"/>
      <p:bldP spid="76" grpId="3"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p:cNvSpPr/>
          <p:nvPr/>
        </p:nvSpPr>
        <p:spPr>
          <a:xfrm>
            <a:off x="3505200" y="320398"/>
            <a:ext cx="16916400" cy="12801601"/>
          </a:xfrm>
          <a:prstGeom prst="rect">
            <a:avLst/>
          </a:prstGeom>
          <a:solidFill>
            <a:srgbClr val="FFFFFF"/>
          </a:solidFill>
          <a:ln w="12700">
            <a:solidFill>
              <a:srgbClr val="000000"/>
            </a:solidFill>
          </a:ln>
        </p:spPr>
        <p:txBody>
          <a:bodyPr tIns="91439" bIns="91439"/>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79" name="Potential Resources"/>
          <p:cNvSpPr txBox="1"/>
          <p:nvPr/>
        </p:nvSpPr>
        <p:spPr>
          <a:xfrm>
            <a:off x="9729626" y="11247759"/>
            <a:ext cx="4876801"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Potential Resources</a:t>
            </a:r>
          </a:p>
        </p:txBody>
      </p:sp>
      <p:sp>
        <p:nvSpPr>
          <p:cNvPr id="80" name="Internal Resources"/>
          <p:cNvSpPr txBox="1"/>
          <p:nvPr/>
        </p:nvSpPr>
        <p:spPr>
          <a:xfrm>
            <a:off x="4572000" y="2895600"/>
            <a:ext cx="4876800"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Internal Resources</a:t>
            </a:r>
          </a:p>
        </p:txBody>
      </p:sp>
      <p:sp>
        <p:nvSpPr>
          <p:cNvPr id="81" name="External Resources"/>
          <p:cNvSpPr txBox="1"/>
          <p:nvPr/>
        </p:nvSpPr>
        <p:spPr>
          <a:xfrm>
            <a:off x="15057119" y="2895600"/>
            <a:ext cx="4876801"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External Resources</a:t>
            </a:r>
          </a:p>
        </p:txBody>
      </p:sp>
      <p:sp>
        <p:nvSpPr>
          <p:cNvPr id="82" name="Resource Resilience"/>
          <p:cNvSpPr txBox="1"/>
          <p:nvPr/>
        </p:nvSpPr>
        <p:spPr>
          <a:xfrm>
            <a:off x="5181600" y="289917"/>
            <a:ext cx="13563600" cy="1441719"/>
          </a:xfrm>
          <a:prstGeom prst="rect">
            <a:avLst/>
          </a:prstGeom>
          <a:ln w="12700">
            <a:miter lim="400000"/>
          </a:ln>
          <a:effectLst>
            <a:outerShdw blurRad="101600" dist="76200" dir="2700000" rotWithShape="0">
              <a:srgbClr val="000000">
                <a:alpha val="40000"/>
              </a:srgbClr>
            </a:outerShdw>
          </a:effectLst>
          <a:extLst>
            <a:ext uri="{C572A759-6A51-4108-AA02-DFA0A04FC94B}">
              <ma14:wrappingTextBoxFlag xmlns:ma14="http://schemas.microsoft.com/office/mac/drawingml/2011/main" val="1"/>
            </a:ext>
          </a:extLst>
        </p:spPr>
        <p:txBody>
          <a:bodyPr tIns="91439" bIns="91439">
            <a:spAutoFit/>
          </a:bodyPr>
          <a:lstStyle>
            <a:lvl1pPr defTabSz="1828800">
              <a:defRPr sz="8800" b="1">
                <a:solidFill>
                  <a:srgbClr val="000000"/>
                </a:solidFill>
                <a:latin typeface="Arial"/>
                <a:ea typeface="Arial"/>
                <a:cs typeface="Arial"/>
                <a:sym typeface="Arial"/>
              </a:defRPr>
            </a:lvl1pPr>
          </a:lstStyle>
          <a:p>
            <a:r>
              <a:t>Resource Resilience</a:t>
            </a:r>
          </a:p>
        </p:txBody>
      </p:sp>
      <p:sp>
        <p:nvSpPr>
          <p:cNvPr id="83" name="(something that is a part of you – an ability, attribute, physical characteristic or skill)"/>
          <p:cNvSpPr txBox="1"/>
          <p:nvPr/>
        </p:nvSpPr>
        <p:spPr>
          <a:xfrm>
            <a:off x="4587240" y="3434508"/>
            <a:ext cx="4876801" cy="105087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2000">
                <a:solidFill>
                  <a:srgbClr val="000000"/>
                </a:solidFill>
                <a:latin typeface="Arial"/>
                <a:ea typeface="Arial"/>
                <a:cs typeface="Arial"/>
                <a:sym typeface="Arial"/>
              </a:defRPr>
            </a:lvl1pPr>
          </a:lstStyle>
          <a:p>
            <a:r>
              <a:t>(something that is a part of you – an ability, attribute, physical characteristic or skill) </a:t>
            </a:r>
          </a:p>
        </p:txBody>
      </p:sp>
      <p:sp>
        <p:nvSpPr>
          <p:cNvPr id="84" name="(something that outside of you – physical assets, people in your life, tools, jobs etc.)"/>
          <p:cNvSpPr txBox="1"/>
          <p:nvPr/>
        </p:nvSpPr>
        <p:spPr>
          <a:xfrm>
            <a:off x="15087600" y="3525273"/>
            <a:ext cx="4876800" cy="1050872"/>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2000">
                <a:solidFill>
                  <a:srgbClr val="000000"/>
                </a:solidFill>
                <a:latin typeface="Arial"/>
                <a:ea typeface="Arial"/>
                <a:cs typeface="Arial"/>
                <a:sym typeface="Arial"/>
              </a:defRPr>
            </a:lvl1pPr>
          </a:lstStyle>
          <a:p>
            <a:r>
              <a:t>(something that outside of you – physical assets, people in your life, tools, jobs etc.) </a:t>
            </a:r>
          </a:p>
        </p:txBody>
      </p:sp>
      <p:sp>
        <p:nvSpPr>
          <p:cNvPr id="85" name="(any resources that you don’t currently possess but could possess in the future.)"/>
          <p:cNvSpPr txBox="1"/>
          <p:nvPr/>
        </p:nvSpPr>
        <p:spPr>
          <a:xfrm>
            <a:off x="9729626" y="11799089"/>
            <a:ext cx="4876801" cy="758772"/>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2000">
                <a:solidFill>
                  <a:srgbClr val="000000"/>
                </a:solidFill>
                <a:latin typeface="Arial"/>
                <a:ea typeface="Arial"/>
                <a:cs typeface="Arial"/>
                <a:sym typeface="Arial"/>
              </a:defRPr>
            </a:lvl1pPr>
          </a:lstStyle>
          <a:p>
            <a:r>
              <a:t>(any resources that you don’t currently possess but could possess in the future.) </a:t>
            </a:r>
          </a:p>
        </p:txBody>
      </p:sp>
      <p:pic>
        <p:nvPicPr>
          <p:cNvPr id="86" name="image4.png" descr="image4.png"/>
          <p:cNvPicPr>
            <a:picLocks noChangeAspect="1"/>
          </p:cNvPicPr>
          <p:nvPr/>
        </p:nvPicPr>
        <p:blipFill>
          <a:blip r:embed="rId2">
            <a:extLst/>
          </a:blip>
          <a:stretch>
            <a:fillRect/>
          </a:stretch>
        </p:blipFill>
        <p:spPr>
          <a:xfrm>
            <a:off x="4027130" y="2878744"/>
            <a:ext cx="3246965" cy="7684899"/>
          </a:xfrm>
          <a:prstGeom prst="rect">
            <a:avLst/>
          </a:prstGeom>
          <a:ln w="12700">
            <a:miter lim="400000"/>
          </a:ln>
          <a:effectLst>
            <a:outerShdw blurRad="152400" dir="18900000" rotWithShape="0">
              <a:srgbClr val="000000">
                <a:alpha val="20000"/>
              </a:srgbClr>
            </a:outerShdw>
          </a:effectLst>
        </p:spPr>
      </p:pic>
      <p:pic>
        <p:nvPicPr>
          <p:cNvPr id="87" name="image5.png" descr="image5.png"/>
          <p:cNvPicPr>
            <a:picLocks noChangeAspect="1"/>
          </p:cNvPicPr>
          <p:nvPr/>
        </p:nvPicPr>
        <p:blipFill>
          <a:blip r:embed="rId3">
            <a:extLst/>
          </a:blip>
          <a:stretch>
            <a:fillRect/>
          </a:stretch>
        </p:blipFill>
        <p:spPr>
          <a:xfrm>
            <a:off x="15392400" y="3098721"/>
            <a:ext cx="4031023" cy="7244948"/>
          </a:xfrm>
          <a:prstGeom prst="rect">
            <a:avLst/>
          </a:prstGeom>
          <a:ln w="12700">
            <a:miter lim="400000"/>
          </a:ln>
          <a:effectLst>
            <a:outerShdw blurRad="152400" dir="18900000" rotWithShape="0">
              <a:srgbClr val="000000">
                <a:alpha val="2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nodeType="afterEffect">
                                  <p:stCondLst>
                                    <p:cond delay="500"/>
                                  </p:stCondLst>
                                  <p:childTnLst>
                                    <p:animMotion origin="layout" path="M 0.000000 0.000000 L 0.174606 -0.001164" pathEditMode="relative">
                                      <p:cBhvr>
                                        <p:cTn id="6" dur="2000" fill="hold"/>
                                        <p:tgtEl>
                                          <p:spTgt spid="86"/>
                                        </p:tgtEl>
                                        <p:attrNameLst>
                                          <p:attrName>ppt_x</p:attrName>
                                          <p:attrName>ppt_y</p:attrName>
                                        </p:attrNameLst>
                                      </p:cBhvr>
                                    </p:animMotion>
                                  </p:childTnLst>
                                </p:cTn>
                              </p:par>
                            </p:childTnLst>
                          </p:cTn>
                        </p:par>
                        <p:par>
                          <p:cTn id="7" fill="hold">
                            <p:stCondLst>
                              <p:cond delay="0"/>
                            </p:stCondLst>
                            <p:childTnLst>
                              <p:par>
                                <p:cTn id="8" presetID="-1" presetClass="path" presetSubtype="0" accel="50000" decel="50000" fill="hold" nodeType="withEffect">
                                  <p:stCondLst>
                                    <p:cond delay="0"/>
                                  </p:stCondLst>
                                  <p:childTnLst>
                                    <p:animMotion origin="layout" path="M 0.000000 0.000000 L -0.132680 -0.001164" pathEditMode="relative">
                                      <p:cBhvr>
                                        <p:cTn id="9" dur="2000" fill="hold"/>
                                        <p:tgtEl>
                                          <p:spTgt spid="87"/>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3" nodeType="clickEffect">
                                  <p:stCondLst>
                                    <p:cond delay="0"/>
                                  </p:stCondLst>
                                  <p:iterate>
                                    <p:tmAbs val="0"/>
                                  </p:iterate>
                                  <p:childTnLst>
                                    <p:set>
                                      <p:cBhvr>
                                        <p:cTn id="13" fill="hold"/>
                                        <p:tgtEl>
                                          <p:spTgt spid="80"/>
                                        </p:tgtEl>
                                        <p:attrNameLst>
                                          <p:attrName>style.visibility</p:attrName>
                                        </p:attrNameLst>
                                      </p:cBhvr>
                                      <p:to>
                                        <p:strVal val="visible"/>
                                      </p:to>
                                    </p:set>
                                    <p:anim calcmode="lin" valueType="num">
                                      <p:cBhvr>
                                        <p:cTn id="14" dur="500" fill="hold"/>
                                        <p:tgtEl>
                                          <p:spTgt spid="80"/>
                                        </p:tgtEl>
                                        <p:attrNameLst>
                                          <p:attrName>ppt_x</p:attrName>
                                        </p:attrNameLst>
                                      </p:cBhvr>
                                      <p:tavLst>
                                        <p:tav tm="0">
                                          <p:val>
                                            <p:strVal val="0-#ppt_w/2"/>
                                          </p:val>
                                        </p:tav>
                                        <p:tav tm="100000">
                                          <p:val>
                                            <p:strVal val="#ppt_x"/>
                                          </p:val>
                                        </p:tav>
                                      </p:tavLst>
                                    </p:anim>
                                    <p:anim calcmode="lin" valueType="num">
                                      <p:cBhvr>
                                        <p:cTn id="15" dur="500" fill="hold"/>
                                        <p:tgtEl>
                                          <p:spTgt spid="80"/>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4" nodeType="afterEffect">
                                  <p:stCondLst>
                                    <p:cond delay="0"/>
                                  </p:stCondLst>
                                  <p:iterate>
                                    <p:tmAbs val="0"/>
                                  </p:iterate>
                                  <p:childTnLst>
                                    <p:set>
                                      <p:cBhvr>
                                        <p:cTn id="18" fill="hold"/>
                                        <p:tgtEl>
                                          <p:spTgt spid="83"/>
                                        </p:tgtEl>
                                        <p:attrNameLst>
                                          <p:attrName>style.visibility</p:attrName>
                                        </p:attrNameLst>
                                      </p:cBhvr>
                                      <p:to>
                                        <p:strVal val="visible"/>
                                      </p:to>
                                    </p:set>
                                    <p:anim calcmode="lin" valueType="num">
                                      <p:cBhvr>
                                        <p:cTn id="19" dur="500" fill="hold"/>
                                        <p:tgtEl>
                                          <p:spTgt spid="83"/>
                                        </p:tgtEl>
                                        <p:attrNameLst>
                                          <p:attrName>ppt_x</p:attrName>
                                        </p:attrNameLst>
                                      </p:cBhvr>
                                      <p:tavLst>
                                        <p:tav tm="0">
                                          <p:val>
                                            <p:strVal val="0-#ppt_w/2"/>
                                          </p:val>
                                        </p:tav>
                                        <p:tav tm="100000">
                                          <p:val>
                                            <p:strVal val="#ppt_x"/>
                                          </p:val>
                                        </p:tav>
                                      </p:tavLst>
                                    </p:anim>
                                    <p:anim calcmode="lin" valueType="num">
                                      <p:cBhvr>
                                        <p:cTn id="20" dur="5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5" nodeType="clickEffect">
                                  <p:stCondLst>
                                    <p:cond delay="0"/>
                                  </p:stCondLst>
                                  <p:iterate>
                                    <p:tmAbs val="0"/>
                                  </p:iterate>
                                  <p:childTnLst>
                                    <p:set>
                                      <p:cBhvr>
                                        <p:cTn id="24" fill="hold"/>
                                        <p:tgtEl>
                                          <p:spTgt spid="81"/>
                                        </p:tgtEl>
                                        <p:attrNameLst>
                                          <p:attrName>style.visibility</p:attrName>
                                        </p:attrNameLst>
                                      </p:cBhvr>
                                      <p:to>
                                        <p:strVal val="visible"/>
                                      </p:to>
                                    </p:set>
                                    <p:anim calcmode="lin" valueType="num">
                                      <p:cBhvr>
                                        <p:cTn id="25" dur="500" fill="hold"/>
                                        <p:tgtEl>
                                          <p:spTgt spid="81"/>
                                        </p:tgtEl>
                                        <p:attrNameLst>
                                          <p:attrName>ppt_x</p:attrName>
                                        </p:attrNameLst>
                                      </p:cBhvr>
                                      <p:tavLst>
                                        <p:tav tm="0">
                                          <p:val>
                                            <p:strVal val="0-#ppt_w/2"/>
                                          </p:val>
                                        </p:tav>
                                        <p:tav tm="100000">
                                          <p:val>
                                            <p:strVal val="#ppt_x"/>
                                          </p:val>
                                        </p:tav>
                                      </p:tavLst>
                                    </p:anim>
                                    <p:anim calcmode="lin" valueType="num">
                                      <p:cBhvr>
                                        <p:cTn id="26" dur="500" fill="hold"/>
                                        <p:tgtEl>
                                          <p:spTgt spid="81"/>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 presetClass="entr" presetSubtype="8" fill="hold" grpId="6" nodeType="afterEffect">
                                  <p:stCondLst>
                                    <p:cond delay="0"/>
                                  </p:stCondLst>
                                  <p:iterate>
                                    <p:tmAbs val="0"/>
                                  </p:iterate>
                                  <p:childTnLst>
                                    <p:set>
                                      <p:cBhvr>
                                        <p:cTn id="29" fill="hold"/>
                                        <p:tgtEl>
                                          <p:spTgt spid="84"/>
                                        </p:tgtEl>
                                        <p:attrNameLst>
                                          <p:attrName>style.visibility</p:attrName>
                                        </p:attrNameLst>
                                      </p:cBhvr>
                                      <p:to>
                                        <p:strVal val="visible"/>
                                      </p:to>
                                    </p:set>
                                    <p:anim calcmode="lin" valueType="num">
                                      <p:cBhvr>
                                        <p:cTn id="30" dur="500" fill="hold"/>
                                        <p:tgtEl>
                                          <p:spTgt spid="84"/>
                                        </p:tgtEl>
                                        <p:attrNameLst>
                                          <p:attrName>ppt_x</p:attrName>
                                        </p:attrNameLst>
                                      </p:cBhvr>
                                      <p:tavLst>
                                        <p:tav tm="0">
                                          <p:val>
                                            <p:strVal val="0-#ppt_w/2"/>
                                          </p:val>
                                        </p:tav>
                                        <p:tav tm="100000">
                                          <p:val>
                                            <p:strVal val="#ppt_x"/>
                                          </p:val>
                                        </p:tav>
                                      </p:tavLst>
                                    </p:anim>
                                    <p:anim calcmode="lin" valueType="num">
                                      <p:cBhvr>
                                        <p:cTn id="31"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7" nodeType="clickEffect">
                                  <p:stCondLst>
                                    <p:cond delay="0"/>
                                  </p:stCondLst>
                                  <p:iterate>
                                    <p:tmAbs val="0"/>
                                  </p:iterate>
                                  <p:childTnLst>
                                    <p:set>
                                      <p:cBhvr>
                                        <p:cTn id="35" fill="hold"/>
                                        <p:tgtEl>
                                          <p:spTgt spid="85"/>
                                        </p:tgtEl>
                                        <p:attrNameLst>
                                          <p:attrName>style.visibility</p:attrName>
                                        </p:attrNameLst>
                                      </p:cBhvr>
                                      <p:to>
                                        <p:strVal val="visible"/>
                                      </p:to>
                                    </p:set>
                                    <p:anim calcmode="lin" valueType="num">
                                      <p:cBhvr>
                                        <p:cTn id="36" dur="500" fill="hold"/>
                                        <p:tgtEl>
                                          <p:spTgt spid="85"/>
                                        </p:tgtEl>
                                        <p:attrNameLst>
                                          <p:attrName>ppt_x</p:attrName>
                                        </p:attrNameLst>
                                      </p:cBhvr>
                                      <p:tavLst>
                                        <p:tav tm="0">
                                          <p:val>
                                            <p:strVal val="0-#ppt_w/2"/>
                                          </p:val>
                                        </p:tav>
                                        <p:tav tm="100000">
                                          <p:val>
                                            <p:strVal val="#ppt_x"/>
                                          </p:val>
                                        </p:tav>
                                      </p:tavLst>
                                    </p:anim>
                                    <p:anim calcmode="lin" valueType="num">
                                      <p:cBhvr>
                                        <p:cTn id="37" dur="500" fill="hold"/>
                                        <p:tgtEl>
                                          <p:spTgt spid="85"/>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2" presetClass="entr" presetSubtype="8" fill="hold" grpId="8" nodeType="afterEffect">
                                  <p:stCondLst>
                                    <p:cond delay="0"/>
                                  </p:stCondLst>
                                  <p:iterate>
                                    <p:tmAbs val="0"/>
                                  </p:iterate>
                                  <p:childTnLst>
                                    <p:set>
                                      <p:cBhvr>
                                        <p:cTn id="40" fill="hold"/>
                                        <p:tgtEl>
                                          <p:spTgt spid="79"/>
                                        </p:tgtEl>
                                        <p:attrNameLst>
                                          <p:attrName>style.visibility</p:attrName>
                                        </p:attrNameLst>
                                      </p:cBhvr>
                                      <p:to>
                                        <p:strVal val="visible"/>
                                      </p:to>
                                    </p:set>
                                    <p:anim calcmode="lin" valueType="num">
                                      <p:cBhvr>
                                        <p:cTn id="41" dur="500" fill="hold"/>
                                        <p:tgtEl>
                                          <p:spTgt spid="79"/>
                                        </p:tgtEl>
                                        <p:attrNameLst>
                                          <p:attrName>ppt_x</p:attrName>
                                        </p:attrNameLst>
                                      </p:cBhvr>
                                      <p:tavLst>
                                        <p:tav tm="0">
                                          <p:val>
                                            <p:strVal val="0-#ppt_w/2"/>
                                          </p:val>
                                        </p:tav>
                                        <p:tav tm="100000">
                                          <p:val>
                                            <p:strVal val="#ppt_x"/>
                                          </p:val>
                                        </p:tav>
                                      </p:tavLst>
                                    </p:anim>
                                    <p:anim calcmode="lin" valueType="num">
                                      <p:cBhvr>
                                        <p:cTn id="42"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8" animBg="1" advAuto="0"/>
      <p:bldP spid="80" grpId="3" animBg="1" advAuto="0"/>
      <p:bldP spid="81" grpId="5" animBg="1" advAuto="0"/>
      <p:bldP spid="83" grpId="4" animBg="1" advAuto="0"/>
      <p:bldP spid="84" grpId="6" animBg="1" advAuto="0"/>
      <p:bldP spid="85" grpId="7"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p:cNvSpPr/>
          <p:nvPr/>
        </p:nvSpPr>
        <p:spPr>
          <a:xfrm>
            <a:off x="3810000" y="304800"/>
            <a:ext cx="16916400" cy="12801600"/>
          </a:xfrm>
          <a:prstGeom prst="rect">
            <a:avLst/>
          </a:prstGeom>
          <a:solidFill>
            <a:srgbClr val="FFFFFF"/>
          </a:solidFill>
          <a:ln w="12700">
            <a:solidFill>
              <a:srgbClr val="000000"/>
            </a:solidFill>
          </a:ln>
        </p:spPr>
        <p:txBody>
          <a:bodyPr tIns="91439" bIns="91439"/>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pic>
        <p:nvPicPr>
          <p:cNvPr id="90" name="image4.png" descr="image4.png"/>
          <p:cNvPicPr>
            <a:picLocks noChangeAspect="1"/>
          </p:cNvPicPr>
          <p:nvPr/>
        </p:nvPicPr>
        <p:blipFill>
          <a:blip r:embed="rId2">
            <a:extLst/>
          </a:blip>
          <a:stretch>
            <a:fillRect/>
          </a:stretch>
        </p:blipFill>
        <p:spPr>
          <a:xfrm>
            <a:off x="6242072" y="1716735"/>
            <a:ext cx="4425928" cy="10475265"/>
          </a:xfrm>
          <a:prstGeom prst="rect">
            <a:avLst/>
          </a:prstGeom>
          <a:ln w="12700">
            <a:miter lim="400000"/>
          </a:ln>
          <a:effectLst>
            <a:outerShdw blurRad="152400" dir="18900000" rotWithShape="0">
              <a:srgbClr val="000000">
                <a:alpha val="20000"/>
              </a:srgbClr>
            </a:outerShdw>
          </a:effectLst>
        </p:spPr>
      </p:pic>
      <p:pic>
        <p:nvPicPr>
          <p:cNvPr id="91" name="image5.png" descr="image5.png"/>
          <p:cNvPicPr>
            <a:picLocks noChangeAspect="1"/>
          </p:cNvPicPr>
          <p:nvPr/>
        </p:nvPicPr>
        <p:blipFill>
          <a:blip r:embed="rId3">
            <a:extLst/>
          </a:blip>
          <a:stretch>
            <a:fillRect/>
          </a:stretch>
        </p:blipFill>
        <p:spPr>
          <a:xfrm>
            <a:off x="13449974" y="1853177"/>
            <a:ext cx="5752427" cy="10338823"/>
          </a:xfrm>
          <a:prstGeom prst="rect">
            <a:avLst/>
          </a:prstGeom>
          <a:ln w="12700">
            <a:miter lim="400000"/>
          </a:ln>
          <a:effectLst>
            <a:outerShdw blurRad="152400" dir="18900000" rotWithShape="0">
              <a:srgbClr val="000000">
                <a:alpha val="20000"/>
              </a:srgbClr>
            </a:outerShdw>
          </a:effectLst>
        </p:spPr>
      </p:pic>
      <p:sp>
        <p:nvSpPr>
          <p:cNvPr id="92" name="Internal Resources"/>
          <p:cNvSpPr txBox="1"/>
          <p:nvPr/>
        </p:nvSpPr>
        <p:spPr>
          <a:xfrm>
            <a:off x="9034271" y="3638248"/>
            <a:ext cx="6358129"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3600" b="1">
                <a:solidFill>
                  <a:srgbClr val="000000"/>
                </a:solidFill>
                <a:latin typeface="Arial"/>
                <a:ea typeface="Arial"/>
                <a:cs typeface="Arial"/>
                <a:sym typeface="Arial"/>
              </a:defRPr>
            </a:lvl1pPr>
          </a:lstStyle>
          <a:p>
            <a:r>
              <a:t>Internal Resources</a:t>
            </a:r>
          </a:p>
        </p:txBody>
      </p:sp>
      <p:sp>
        <p:nvSpPr>
          <p:cNvPr id="93" name="How are your eyes  a resource?"/>
          <p:cNvSpPr txBox="1"/>
          <p:nvPr/>
        </p:nvSpPr>
        <p:spPr>
          <a:xfrm>
            <a:off x="17222723" y="1483766"/>
            <a:ext cx="3656077" cy="984047"/>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2800" b="1">
                <a:solidFill>
                  <a:srgbClr val="000000"/>
                </a:solidFill>
                <a:latin typeface="Arial"/>
                <a:ea typeface="Arial"/>
                <a:cs typeface="Arial"/>
                <a:sym typeface="Arial"/>
              </a:defRPr>
            </a:pPr>
            <a:r>
              <a:t>How are your eyes </a:t>
            </a:r>
            <a:br/>
            <a:r>
              <a:t>a resource? </a:t>
            </a:r>
          </a:p>
        </p:txBody>
      </p:sp>
      <p:sp>
        <p:nvSpPr>
          <p:cNvPr id="94" name="Line"/>
          <p:cNvSpPr/>
          <p:nvPr/>
        </p:nvSpPr>
        <p:spPr>
          <a:xfrm flipV="1">
            <a:off x="5868513" y="3057194"/>
            <a:ext cx="1884991" cy="598821"/>
          </a:xfrm>
          <a:prstGeom prst="line">
            <a:avLst/>
          </a:prstGeom>
          <a:ln w="50800">
            <a:solidFill>
              <a:srgbClr val="000000"/>
            </a:solidFill>
            <a:tailEnd type="triangle"/>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sp>
        <p:nvSpPr>
          <p:cNvPr id="95" name="How are your ears  a resource?"/>
          <p:cNvSpPr txBox="1"/>
          <p:nvPr/>
        </p:nvSpPr>
        <p:spPr>
          <a:xfrm>
            <a:off x="4122170" y="3656014"/>
            <a:ext cx="3492687" cy="984047"/>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2800" b="1">
                <a:solidFill>
                  <a:srgbClr val="000000"/>
                </a:solidFill>
                <a:latin typeface="Arial"/>
                <a:ea typeface="Arial"/>
                <a:cs typeface="Arial"/>
                <a:sym typeface="Arial"/>
              </a:defRPr>
            </a:pPr>
            <a:r>
              <a:t>How are your ears </a:t>
            </a:r>
            <a:br/>
            <a:r>
              <a:t>a resource? </a:t>
            </a:r>
          </a:p>
        </p:txBody>
      </p:sp>
      <p:sp>
        <p:nvSpPr>
          <p:cNvPr id="96" name="How is your mouth  a resource?"/>
          <p:cNvSpPr txBox="1"/>
          <p:nvPr/>
        </p:nvSpPr>
        <p:spPr>
          <a:xfrm>
            <a:off x="17294352" y="3617366"/>
            <a:ext cx="3652137" cy="984047"/>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2800" b="1">
                <a:solidFill>
                  <a:srgbClr val="000000"/>
                </a:solidFill>
                <a:latin typeface="Arial"/>
                <a:ea typeface="Arial"/>
                <a:cs typeface="Arial"/>
                <a:sym typeface="Arial"/>
              </a:defRPr>
            </a:pPr>
            <a:r>
              <a:t>How is your mouth </a:t>
            </a:r>
            <a:br/>
            <a:r>
              <a:t>a resource? </a:t>
            </a:r>
          </a:p>
        </p:txBody>
      </p:sp>
      <p:sp>
        <p:nvSpPr>
          <p:cNvPr id="97" name="How is your brain a resource?"/>
          <p:cNvSpPr txBox="1"/>
          <p:nvPr/>
        </p:nvSpPr>
        <p:spPr>
          <a:xfrm>
            <a:off x="10248049" y="1907836"/>
            <a:ext cx="3467951" cy="984047"/>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2800" b="1">
                <a:solidFill>
                  <a:srgbClr val="000000"/>
                </a:solidFill>
                <a:latin typeface="Arial"/>
                <a:ea typeface="Arial"/>
                <a:cs typeface="Arial"/>
                <a:sym typeface="Arial"/>
              </a:defRPr>
            </a:lvl1pPr>
          </a:lstStyle>
          <a:p>
            <a:r>
              <a:t>How is your brain a resource? </a:t>
            </a:r>
          </a:p>
        </p:txBody>
      </p:sp>
      <p:sp>
        <p:nvSpPr>
          <p:cNvPr id="98" name="How are your arms and hands a resource?"/>
          <p:cNvSpPr txBox="1"/>
          <p:nvPr/>
        </p:nvSpPr>
        <p:spPr>
          <a:xfrm>
            <a:off x="4256727" y="8238938"/>
            <a:ext cx="3199357" cy="1390447"/>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2800" b="1">
                <a:solidFill>
                  <a:srgbClr val="000000"/>
                </a:solidFill>
                <a:latin typeface="Arial"/>
                <a:ea typeface="Arial"/>
                <a:cs typeface="Arial"/>
                <a:sym typeface="Arial"/>
              </a:defRPr>
            </a:lvl1pPr>
          </a:lstStyle>
          <a:p>
            <a:r>
              <a:t>How are your arms and hands a resource? </a:t>
            </a:r>
          </a:p>
        </p:txBody>
      </p:sp>
      <p:sp>
        <p:nvSpPr>
          <p:cNvPr id="99" name="How are your legs and feet  a resource?"/>
          <p:cNvSpPr txBox="1"/>
          <p:nvPr/>
        </p:nvSpPr>
        <p:spPr>
          <a:xfrm>
            <a:off x="11272852" y="9061246"/>
            <a:ext cx="3351757" cy="1390447"/>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2800" b="1">
                <a:solidFill>
                  <a:srgbClr val="000000"/>
                </a:solidFill>
                <a:latin typeface="Arial"/>
                <a:ea typeface="Arial"/>
                <a:cs typeface="Arial"/>
                <a:sym typeface="Arial"/>
              </a:defRPr>
            </a:pPr>
            <a:r>
              <a:t>How are your legs and feet </a:t>
            </a:r>
            <a:br/>
            <a:r>
              <a:t>a resource? </a:t>
            </a:r>
          </a:p>
        </p:txBody>
      </p:sp>
      <p:sp>
        <p:nvSpPr>
          <p:cNvPr id="100" name="Line"/>
          <p:cNvSpPr/>
          <p:nvPr/>
        </p:nvSpPr>
        <p:spPr>
          <a:xfrm flipH="1" flipV="1">
            <a:off x="16591223" y="3365991"/>
            <a:ext cx="703129" cy="290023"/>
          </a:xfrm>
          <a:prstGeom prst="line">
            <a:avLst/>
          </a:prstGeom>
          <a:ln w="50800">
            <a:solidFill>
              <a:srgbClr val="000000"/>
            </a:solidFill>
            <a:tailEnd type="triangle"/>
          </a:ln>
          <a:effectLst>
            <a:outerShdw blurRad="50800" dist="25400" dir="5400000" rotWithShape="0">
              <a:srgbClr val="FFFFFF"/>
            </a:outerShdw>
          </a:effectLst>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sp>
        <p:nvSpPr>
          <p:cNvPr id="101" name="Line"/>
          <p:cNvSpPr/>
          <p:nvPr/>
        </p:nvSpPr>
        <p:spPr>
          <a:xfrm flipV="1">
            <a:off x="13341284" y="2252190"/>
            <a:ext cx="1289117" cy="365117"/>
          </a:xfrm>
          <a:prstGeom prst="line">
            <a:avLst/>
          </a:prstGeom>
          <a:ln w="50800">
            <a:solidFill>
              <a:srgbClr val="000000"/>
            </a:solidFill>
            <a:tailEnd type="triangle"/>
          </a:ln>
          <a:effectLst>
            <a:outerShdw blurRad="50800" dist="25400" dir="5400000" rotWithShape="0">
              <a:srgbClr val="FFFFFF"/>
            </a:outerShdw>
          </a:effectLst>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sp>
        <p:nvSpPr>
          <p:cNvPr id="102" name="Line"/>
          <p:cNvSpPr/>
          <p:nvPr/>
        </p:nvSpPr>
        <p:spPr>
          <a:xfrm flipH="1" flipV="1">
            <a:off x="9448799" y="2252190"/>
            <a:ext cx="1252141" cy="353437"/>
          </a:xfrm>
          <a:prstGeom prst="line">
            <a:avLst/>
          </a:prstGeom>
          <a:ln w="50800">
            <a:solidFill>
              <a:srgbClr val="000000"/>
            </a:solidFill>
            <a:tailEnd type="triangle"/>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sp>
        <p:nvSpPr>
          <p:cNvPr id="103" name="Line"/>
          <p:cNvSpPr/>
          <p:nvPr/>
        </p:nvSpPr>
        <p:spPr>
          <a:xfrm flipV="1">
            <a:off x="14112842" y="8513353"/>
            <a:ext cx="638769" cy="503647"/>
          </a:xfrm>
          <a:prstGeom prst="line">
            <a:avLst/>
          </a:prstGeom>
          <a:ln w="50800">
            <a:solidFill>
              <a:srgbClr val="000000"/>
            </a:solidFill>
            <a:tailEnd type="triangle"/>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sp>
        <p:nvSpPr>
          <p:cNvPr id="104" name="Line"/>
          <p:cNvSpPr/>
          <p:nvPr/>
        </p:nvSpPr>
        <p:spPr>
          <a:xfrm flipH="1">
            <a:off x="10588696" y="10553455"/>
            <a:ext cx="841303" cy="712077"/>
          </a:xfrm>
          <a:prstGeom prst="line">
            <a:avLst/>
          </a:prstGeom>
          <a:ln w="50800">
            <a:solidFill>
              <a:srgbClr val="000000"/>
            </a:solidFill>
            <a:tailEnd type="triangle"/>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sp>
        <p:nvSpPr>
          <p:cNvPr id="105" name="What can you do if you are weak in one of these resources?"/>
          <p:cNvSpPr txBox="1"/>
          <p:nvPr/>
        </p:nvSpPr>
        <p:spPr>
          <a:xfrm>
            <a:off x="5591747" y="12285988"/>
            <a:ext cx="13458251"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What can you do if you are weak in one of these resources?</a:t>
            </a:r>
          </a:p>
        </p:txBody>
      </p:sp>
      <p:sp>
        <p:nvSpPr>
          <p:cNvPr id="106" name="Line"/>
          <p:cNvSpPr/>
          <p:nvPr/>
        </p:nvSpPr>
        <p:spPr>
          <a:xfrm flipV="1">
            <a:off x="5591747" y="7685974"/>
            <a:ext cx="574357" cy="552965"/>
          </a:xfrm>
          <a:prstGeom prst="line">
            <a:avLst/>
          </a:prstGeom>
          <a:ln w="50800">
            <a:solidFill>
              <a:srgbClr val="000000"/>
            </a:solidFill>
            <a:tailEnd type="triangle"/>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sp>
        <p:nvSpPr>
          <p:cNvPr id="107" name="Line"/>
          <p:cNvSpPr/>
          <p:nvPr/>
        </p:nvSpPr>
        <p:spPr>
          <a:xfrm flipH="1">
            <a:off x="16389283" y="2252190"/>
            <a:ext cx="805713" cy="353437"/>
          </a:xfrm>
          <a:prstGeom prst="line">
            <a:avLst/>
          </a:prstGeom>
          <a:ln w="50800">
            <a:solidFill>
              <a:srgbClr val="000000"/>
            </a:solidFill>
            <a:tailEnd type="triangle"/>
          </a:ln>
          <a:effectLst>
            <a:outerShdw blurRad="50800" dist="25400" dir="5400000" rotWithShape="0">
              <a:srgbClr val="FFFFFF"/>
            </a:outerShdw>
          </a:effectLst>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sp>
        <p:nvSpPr>
          <p:cNvPr id="108" name="Resource Resilience"/>
          <p:cNvSpPr txBox="1"/>
          <p:nvPr/>
        </p:nvSpPr>
        <p:spPr>
          <a:xfrm>
            <a:off x="5181600" y="289917"/>
            <a:ext cx="13563600" cy="1441719"/>
          </a:xfrm>
          <a:prstGeom prst="rect">
            <a:avLst/>
          </a:prstGeom>
          <a:ln w="12700">
            <a:miter lim="400000"/>
          </a:ln>
          <a:effectLst>
            <a:outerShdw blurRad="101600" dist="76200" dir="2700000" rotWithShape="0">
              <a:srgbClr val="000000">
                <a:alpha val="40000"/>
              </a:srgbClr>
            </a:outerShdw>
          </a:effectLst>
          <a:extLst>
            <a:ext uri="{C572A759-6A51-4108-AA02-DFA0A04FC94B}">
              <ma14:wrappingTextBoxFlag xmlns:ma14="http://schemas.microsoft.com/office/mac/drawingml/2011/main" val="1"/>
            </a:ext>
          </a:extLst>
        </p:spPr>
        <p:txBody>
          <a:bodyPr tIns="91439" bIns="91439">
            <a:spAutoFit/>
          </a:bodyPr>
          <a:lstStyle>
            <a:lvl1pPr defTabSz="1828800">
              <a:defRPr sz="8800" b="1">
                <a:solidFill>
                  <a:srgbClr val="000000"/>
                </a:solidFill>
                <a:latin typeface="Arial"/>
                <a:ea typeface="Arial"/>
                <a:cs typeface="Arial"/>
                <a:sym typeface="Arial"/>
              </a:defRPr>
            </a:lvl1pPr>
          </a:lstStyle>
          <a:p>
            <a:r>
              <a:t>Resource Resilience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92"/>
                                        </p:tgtEl>
                                        <p:attrNameLst>
                                          <p:attrName>style.visibility</p:attrName>
                                        </p:attrNameLst>
                                      </p:cBhvr>
                                      <p:to>
                                        <p:strVal val="visible"/>
                                      </p:to>
                                    </p:set>
                                    <p:animEffect transition="in" filter="dissolve">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93"/>
                                        </p:tgtEl>
                                        <p:attrNameLst>
                                          <p:attrName>style.visibility</p:attrName>
                                        </p:attrNameLst>
                                      </p:cBhvr>
                                      <p:to>
                                        <p:strVal val="visible"/>
                                      </p:to>
                                    </p:set>
                                    <p:animEffect transition="in" filter="wipe(left)">
                                      <p:cBhvr>
                                        <p:cTn id="12" dur="500"/>
                                        <p:tgtEl>
                                          <p:spTgt spid="93"/>
                                        </p:tgtEl>
                                      </p:cBhvr>
                                    </p:animEffect>
                                  </p:childTnLst>
                                </p:cTn>
                              </p:par>
                            </p:childTnLst>
                          </p:cTn>
                        </p:par>
                        <p:par>
                          <p:cTn id="13" fill="hold">
                            <p:stCondLst>
                              <p:cond delay="500"/>
                            </p:stCondLst>
                            <p:childTnLst>
                              <p:par>
                                <p:cTn id="14" presetID="22" presetClass="entr" presetSubtype="4" fill="hold" grpId="3" nodeType="afterEffect">
                                  <p:stCondLst>
                                    <p:cond delay="0"/>
                                  </p:stCondLst>
                                  <p:iterate>
                                    <p:tmAbs val="0"/>
                                  </p:iterate>
                                  <p:childTnLst>
                                    <p:set>
                                      <p:cBhvr>
                                        <p:cTn id="15" fill="hold"/>
                                        <p:tgtEl>
                                          <p:spTgt spid="107"/>
                                        </p:tgtEl>
                                        <p:attrNameLst>
                                          <p:attrName>style.visibility</p:attrName>
                                        </p:attrNameLst>
                                      </p:cBhvr>
                                      <p:to>
                                        <p:strVal val="visible"/>
                                      </p:to>
                                    </p:set>
                                    <p:animEffect transition="in" filter="wipe(down)">
                                      <p:cBhvr>
                                        <p:cTn id="16" dur="500"/>
                                        <p:tgtEl>
                                          <p:spTgt spid="10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4" nodeType="clickEffect">
                                  <p:stCondLst>
                                    <p:cond delay="0"/>
                                  </p:stCondLst>
                                  <p:iterate>
                                    <p:tmAbs val="0"/>
                                  </p:iterate>
                                  <p:childTnLst>
                                    <p:set>
                                      <p:cBhvr>
                                        <p:cTn id="20" fill="hold"/>
                                        <p:tgtEl>
                                          <p:spTgt spid="96"/>
                                        </p:tgtEl>
                                        <p:attrNameLst>
                                          <p:attrName>style.visibility</p:attrName>
                                        </p:attrNameLst>
                                      </p:cBhvr>
                                      <p:to>
                                        <p:strVal val="visible"/>
                                      </p:to>
                                    </p:set>
                                    <p:animEffect transition="in" filter="wipe(left)">
                                      <p:cBhvr>
                                        <p:cTn id="21" dur="500"/>
                                        <p:tgtEl>
                                          <p:spTgt spid="96"/>
                                        </p:tgtEl>
                                      </p:cBhvr>
                                    </p:animEffect>
                                  </p:childTnLst>
                                </p:cTn>
                              </p:par>
                            </p:childTnLst>
                          </p:cTn>
                        </p:par>
                        <p:par>
                          <p:cTn id="22" fill="hold">
                            <p:stCondLst>
                              <p:cond delay="500"/>
                            </p:stCondLst>
                            <p:childTnLst>
                              <p:par>
                                <p:cTn id="23" presetID="22" presetClass="entr" presetSubtype="4" fill="hold" grpId="5" nodeType="afterEffect">
                                  <p:stCondLst>
                                    <p:cond delay="0"/>
                                  </p:stCondLst>
                                  <p:iterate>
                                    <p:tmAbs val="0"/>
                                  </p:iterate>
                                  <p:childTnLst>
                                    <p:set>
                                      <p:cBhvr>
                                        <p:cTn id="24" fill="hold"/>
                                        <p:tgtEl>
                                          <p:spTgt spid="100"/>
                                        </p:tgtEl>
                                        <p:attrNameLst>
                                          <p:attrName>style.visibility</p:attrName>
                                        </p:attrNameLst>
                                      </p:cBhvr>
                                      <p:to>
                                        <p:strVal val="visible"/>
                                      </p:to>
                                    </p:set>
                                    <p:animEffect transition="in" filter="wipe(down)">
                                      <p:cBhvr>
                                        <p:cTn id="25" dur="500"/>
                                        <p:tgtEl>
                                          <p:spTgt spid="10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6" nodeType="clickEffect">
                                  <p:stCondLst>
                                    <p:cond delay="0"/>
                                  </p:stCondLst>
                                  <p:iterate>
                                    <p:tmAbs val="0"/>
                                  </p:iterate>
                                  <p:childTnLst>
                                    <p:set>
                                      <p:cBhvr>
                                        <p:cTn id="29" fill="hold"/>
                                        <p:tgtEl>
                                          <p:spTgt spid="95"/>
                                        </p:tgtEl>
                                        <p:attrNameLst>
                                          <p:attrName>style.visibility</p:attrName>
                                        </p:attrNameLst>
                                      </p:cBhvr>
                                      <p:to>
                                        <p:strVal val="visible"/>
                                      </p:to>
                                    </p:set>
                                    <p:animEffect transition="in" filter="wipe(left)">
                                      <p:cBhvr>
                                        <p:cTn id="30" dur="500"/>
                                        <p:tgtEl>
                                          <p:spTgt spid="95"/>
                                        </p:tgtEl>
                                      </p:cBhvr>
                                    </p:animEffect>
                                  </p:childTnLst>
                                </p:cTn>
                              </p:par>
                            </p:childTnLst>
                          </p:cTn>
                        </p:par>
                        <p:par>
                          <p:cTn id="31" fill="hold">
                            <p:stCondLst>
                              <p:cond delay="500"/>
                            </p:stCondLst>
                            <p:childTnLst>
                              <p:par>
                                <p:cTn id="32" presetID="22" presetClass="entr" presetSubtype="4" fill="hold" grpId="7" nodeType="afterEffect">
                                  <p:stCondLst>
                                    <p:cond delay="0"/>
                                  </p:stCondLst>
                                  <p:iterate>
                                    <p:tmAbs val="0"/>
                                  </p:iterate>
                                  <p:childTnLst>
                                    <p:set>
                                      <p:cBhvr>
                                        <p:cTn id="33" fill="hold"/>
                                        <p:tgtEl>
                                          <p:spTgt spid="94"/>
                                        </p:tgtEl>
                                        <p:attrNameLst>
                                          <p:attrName>style.visibility</p:attrName>
                                        </p:attrNameLst>
                                      </p:cBhvr>
                                      <p:to>
                                        <p:strVal val="visible"/>
                                      </p:to>
                                    </p:set>
                                    <p:animEffect transition="in" filter="wipe(down)">
                                      <p:cBhvr>
                                        <p:cTn id="34" dur="500"/>
                                        <p:tgtEl>
                                          <p:spTgt spid="9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8" nodeType="clickEffect">
                                  <p:stCondLst>
                                    <p:cond delay="0"/>
                                  </p:stCondLst>
                                  <p:iterate>
                                    <p:tmAbs val="0"/>
                                  </p:iterate>
                                  <p:childTnLst>
                                    <p:set>
                                      <p:cBhvr>
                                        <p:cTn id="38" fill="hold"/>
                                        <p:tgtEl>
                                          <p:spTgt spid="98"/>
                                        </p:tgtEl>
                                        <p:attrNameLst>
                                          <p:attrName>style.visibility</p:attrName>
                                        </p:attrNameLst>
                                      </p:cBhvr>
                                      <p:to>
                                        <p:strVal val="visible"/>
                                      </p:to>
                                    </p:set>
                                    <p:animEffect transition="in" filter="wipe(left)">
                                      <p:cBhvr>
                                        <p:cTn id="39" dur="500"/>
                                        <p:tgtEl>
                                          <p:spTgt spid="98"/>
                                        </p:tgtEl>
                                      </p:cBhvr>
                                    </p:animEffect>
                                  </p:childTnLst>
                                </p:cTn>
                              </p:par>
                            </p:childTnLst>
                          </p:cTn>
                        </p:par>
                        <p:par>
                          <p:cTn id="40" fill="hold">
                            <p:stCondLst>
                              <p:cond delay="500"/>
                            </p:stCondLst>
                            <p:childTnLst>
                              <p:par>
                                <p:cTn id="41" presetID="22" presetClass="entr" presetSubtype="1" fill="hold" grpId="9" nodeType="afterEffect">
                                  <p:stCondLst>
                                    <p:cond delay="0"/>
                                  </p:stCondLst>
                                  <p:iterate>
                                    <p:tmAbs val="0"/>
                                  </p:iterate>
                                  <p:childTnLst>
                                    <p:set>
                                      <p:cBhvr>
                                        <p:cTn id="42" fill="hold"/>
                                        <p:tgtEl>
                                          <p:spTgt spid="106"/>
                                        </p:tgtEl>
                                        <p:attrNameLst>
                                          <p:attrName>style.visibility</p:attrName>
                                        </p:attrNameLst>
                                      </p:cBhvr>
                                      <p:to>
                                        <p:strVal val="visible"/>
                                      </p:to>
                                    </p:set>
                                    <p:animEffect transition="in" filter="wipe(up)">
                                      <p:cBhvr>
                                        <p:cTn id="43" dur="500"/>
                                        <p:tgtEl>
                                          <p:spTgt spid="10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10" nodeType="clickEffect">
                                  <p:stCondLst>
                                    <p:cond delay="0"/>
                                  </p:stCondLst>
                                  <p:iterate>
                                    <p:tmAbs val="0"/>
                                  </p:iterate>
                                  <p:childTnLst>
                                    <p:set>
                                      <p:cBhvr>
                                        <p:cTn id="47" fill="hold"/>
                                        <p:tgtEl>
                                          <p:spTgt spid="99"/>
                                        </p:tgtEl>
                                        <p:attrNameLst>
                                          <p:attrName>style.visibility</p:attrName>
                                        </p:attrNameLst>
                                      </p:cBhvr>
                                      <p:to>
                                        <p:strVal val="visible"/>
                                      </p:to>
                                    </p:set>
                                    <p:animEffect transition="in" filter="wipe(left)">
                                      <p:cBhvr>
                                        <p:cTn id="48" dur="500"/>
                                        <p:tgtEl>
                                          <p:spTgt spid="99"/>
                                        </p:tgtEl>
                                      </p:cBhvr>
                                    </p:animEffect>
                                  </p:childTnLst>
                                </p:cTn>
                              </p:par>
                            </p:childTnLst>
                          </p:cTn>
                        </p:par>
                        <p:par>
                          <p:cTn id="49" fill="hold">
                            <p:stCondLst>
                              <p:cond delay="500"/>
                            </p:stCondLst>
                            <p:childTnLst>
                              <p:par>
                                <p:cTn id="50" presetID="22" presetClass="entr" presetSubtype="1" fill="hold" grpId="11" nodeType="afterEffect">
                                  <p:stCondLst>
                                    <p:cond delay="0"/>
                                  </p:stCondLst>
                                  <p:iterate>
                                    <p:tmAbs val="0"/>
                                  </p:iterate>
                                  <p:childTnLst>
                                    <p:set>
                                      <p:cBhvr>
                                        <p:cTn id="51" fill="hold"/>
                                        <p:tgtEl>
                                          <p:spTgt spid="103"/>
                                        </p:tgtEl>
                                        <p:attrNameLst>
                                          <p:attrName>style.visibility</p:attrName>
                                        </p:attrNameLst>
                                      </p:cBhvr>
                                      <p:to>
                                        <p:strVal val="visible"/>
                                      </p:to>
                                    </p:set>
                                    <p:animEffect transition="in" filter="wipe(up)">
                                      <p:cBhvr>
                                        <p:cTn id="52" dur="500"/>
                                        <p:tgtEl>
                                          <p:spTgt spid="103"/>
                                        </p:tgtEl>
                                      </p:cBhvr>
                                    </p:animEffect>
                                  </p:childTnLst>
                                </p:cTn>
                              </p:par>
                            </p:childTnLst>
                          </p:cTn>
                        </p:par>
                        <p:par>
                          <p:cTn id="53" fill="hold">
                            <p:stCondLst>
                              <p:cond delay="1000"/>
                            </p:stCondLst>
                            <p:childTnLst>
                              <p:par>
                                <p:cTn id="54" presetID="22" presetClass="entr" presetSubtype="1" fill="hold" grpId="12" nodeType="afterEffect">
                                  <p:stCondLst>
                                    <p:cond delay="0"/>
                                  </p:stCondLst>
                                  <p:iterate>
                                    <p:tmAbs val="0"/>
                                  </p:iterate>
                                  <p:childTnLst>
                                    <p:set>
                                      <p:cBhvr>
                                        <p:cTn id="55" fill="hold"/>
                                        <p:tgtEl>
                                          <p:spTgt spid="104"/>
                                        </p:tgtEl>
                                        <p:attrNameLst>
                                          <p:attrName>style.visibility</p:attrName>
                                        </p:attrNameLst>
                                      </p:cBhvr>
                                      <p:to>
                                        <p:strVal val="visible"/>
                                      </p:to>
                                    </p:set>
                                    <p:animEffect transition="in" filter="wipe(up)">
                                      <p:cBhvr>
                                        <p:cTn id="56" dur="500"/>
                                        <p:tgtEl>
                                          <p:spTgt spid="10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13" nodeType="clickEffect">
                                  <p:stCondLst>
                                    <p:cond delay="0"/>
                                  </p:stCondLst>
                                  <p:iterate>
                                    <p:tmAbs val="0"/>
                                  </p:iterate>
                                  <p:childTnLst>
                                    <p:set>
                                      <p:cBhvr>
                                        <p:cTn id="60" fill="hold"/>
                                        <p:tgtEl>
                                          <p:spTgt spid="97"/>
                                        </p:tgtEl>
                                        <p:attrNameLst>
                                          <p:attrName>style.visibility</p:attrName>
                                        </p:attrNameLst>
                                      </p:cBhvr>
                                      <p:to>
                                        <p:strVal val="visible"/>
                                      </p:to>
                                    </p:set>
                                    <p:animEffect transition="in" filter="wipe(left)">
                                      <p:cBhvr>
                                        <p:cTn id="61" dur="500"/>
                                        <p:tgtEl>
                                          <p:spTgt spid="97"/>
                                        </p:tgtEl>
                                      </p:cBhvr>
                                    </p:animEffect>
                                  </p:childTnLst>
                                </p:cTn>
                              </p:par>
                            </p:childTnLst>
                          </p:cTn>
                        </p:par>
                        <p:par>
                          <p:cTn id="62" fill="hold">
                            <p:stCondLst>
                              <p:cond delay="500"/>
                            </p:stCondLst>
                            <p:childTnLst>
                              <p:par>
                                <p:cTn id="63" presetID="22" presetClass="entr" presetSubtype="4" fill="hold" grpId="14" nodeType="afterEffect">
                                  <p:stCondLst>
                                    <p:cond delay="0"/>
                                  </p:stCondLst>
                                  <p:iterate>
                                    <p:tmAbs val="0"/>
                                  </p:iterate>
                                  <p:childTnLst>
                                    <p:set>
                                      <p:cBhvr>
                                        <p:cTn id="64" fill="hold"/>
                                        <p:tgtEl>
                                          <p:spTgt spid="102"/>
                                        </p:tgtEl>
                                        <p:attrNameLst>
                                          <p:attrName>style.visibility</p:attrName>
                                        </p:attrNameLst>
                                      </p:cBhvr>
                                      <p:to>
                                        <p:strVal val="visible"/>
                                      </p:to>
                                    </p:set>
                                    <p:animEffect transition="in" filter="wipe(down)">
                                      <p:cBhvr>
                                        <p:cTn id="65" dur="500"/>
                                        <p:tgtEl>
                                          <p:spTgt spid="102"/>
                                        </p:tgtEl>
                                      </p:cBhvr>
                                    </p:animEffect>
                                  </p:childTnLst>
                                </p:cTn>
                              </p:par>
                            </p:childTnLst>
                          </p:cTn>
                        </p:par>
                        <p:par>
                          <p:cTn id="66" fill="hold">
                            <p:stCondLst>
                              <p:cond delay="1000"/>
                            </p:stCondLst>
                            <p:childTnLst>
                              <p:par>
                                <p:cTn id="67" presetID="22" presetClass="entr" presetSubtype="4" fill="hold" grpId="15" nodeType="afterEffect">
                                  <p:stCondLst>
                                    <p:cond delay="0"/>
                                  </p:stCondLst>
                                  <p:iterate>
                                    <p:tmAbs val="0"/>
                                  </p:iterate>
                                  <p:childTnLst>
                                    <p:set>
                                      <p:cBhvr>
                                        <p:cTn id="68" fill="hold"/>
                                        <p:tgtEl>
                                          <p:spTgt spid="101"/>
                                        </p:tgtEl>
                                        <p:attrNameLst>
                                          <p:attrName>style.visibility</p:attrName>
                                        </p:attrNameLst>
                                      </p:cBhvr>
                                      <p:to>
                                        <p:strVal val="visible"/>
                                      </p:to>
                                    </p:set>
                                    <p:animEffect transition="in" filter="wipe(down)">
                                      <p:cBhvr>
                                        <p:cTn id="69" dur="500"/>
                                        <p:tgtEl>
                                          <p:spTgt spid="101"/>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grpId="16" nodeType="clickEffect">
                                  <p:stCondLst>
                                    <p:cond delay="0"/>
                                  </p:stCondLst>
                                  <p:iterate>
                                    <p:tmAbs val="0"/>
                                  </p:iterate>
                                  <p:childTnLst>
                                    <p:set>
                                      <p:cBhvr>
                                        <p:cTn id="73" fill="hold"/>
                                        <p:tgtEl>
                                          <p:spTgt spid="105"/>
                                        </p:tgtEl>
                                        <p:attrNameLst>
                                          <p:attrName>style.visibility</p:attrName>
                                        </p:attrNameLst>
                                      </p:cBhvr>
                                      <p:to>
                                        <p:strVal val="visible"/>
                                      </p:to>
                                    </p:set>
                                    <p:anim calcmode="lin" valueType="num">
                                      <p:cBhvr>
                                        <p:cTn id="74" dur="500" fill="hold"/>
                                        <p:tgtEl>
                                          <p:spTgt spid="105"/>
                                        </p:tgtEl>
                                        <p:attrNameLst>
                                          <p:attrName>ppt_x</p:attrName>
                                        </p:attrNameLst>
                                      </p:cBhvr>
                                      <p:tavLst>
                                        <p:tav tm="0">
                                          <p:val>
                                            <p:strVal val="0-#ppt_w/2"/>
                                          </p:val>
                                        </p:tav>
                                        <p:tav tm="100000">
                                          <p:val>
                                            <p:strVal val="#ppt_x"/>
                                          </p:val>
                                        </p:tav>
                                      </p:tavLst>
                                    </p:anim>
                                    <p:anim calcmode="lin" valueType="num">
                                      <p:cBhvr>
                                        <p:cTn id="75" dur="500" fill="hold"/>
                                        <p:tgtEl>
                                          <p:spTgt spid="1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1" animBg="1" advAuto="0"/>
      <p:bldP spid="93" grpId="2" animBg="1" advAuto="0"/>
      <p:bldP spid="94" grpId="7" animBg="1" advAuto="0"/>
      <p:bldP spid="95" grpId="6" animBg="1" advAuto="0"/>
      <p:bldP spid="96" grpId="4" animBg="1" advAuto="0"/>
      <p:bldP spid="97" grpId="13" animBg="1" advAuto="0"/>
      <p:bldP spid="98" grpId="8" animBg="1" advAuto="0"/>
      <p:bldP spid="99" grpId="10" animBg="1" advAuto="0"/>
      <p:bldP spid="100" grpId="5" animBg="1" advAuto="0"/>
      <p:bldP spid="101" grpId="15" animBg="1" advAuto="0"/>
      <p:bldP spid="102" grpId="14" animBg="1" advAuto="0"/>
      <p:bldP spid="103" grpId="11" animBg="1" advAuto="0"/>
      <p:bldP spid="104" grpId="12" animBg="1" advAuto="0"/>
      <p:bldP spid="105" grpId="16" animBg="1" advAuto="0"/>
      <p:bldP spid="106" grpId="9" animBg="1" advAuto="0"/>
      <p:bldP spid="107" grpId="3"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p:cNvSpPr/>
          <p:nvPr/>
        </p:nvSpPr>
        <p:spPr>
          <a:xfrm>
            <a:off x="3505200" y="320398"/>
            <a:ext cx="17373600" cy="12801601"/>
          </a:xfrm>
          <a:prstGeom prst="rect">
            <a:avLst/>
          </a:prstGeom>
          <a:solidFill>
            <a:srgbClr val="FFFFFF"/>
          </a:solidFill>
          <a:ln w="12700">
            <a:solidFill>
              <a:srgbClr val="000000"/>
            </a:solidFill>
          </a:ln>
        </p:spPr>
        <p:txBody>
          <a:bodyPr tIns="91439" bIns="91439"/>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111" name="What type of physical assets might serve as an external resource?"/>
          <p:cNvSpPr txBox="1"/>
          <p:nvPr/>
        </p:nvSpPr>
        <p:spPr>
          <a:xfrm>
            <a:off x="6400800" y="12192000"/>
            <a:ext cx="12039600" cy="577647"/>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2800" b="1">
                <a:solidFill>
                  <a:srgbClr val="000000"/>
                </a:solidFill>
                <a:latin typeface="Arial"/>
                <a:ea typeface="Arial"/>
                <a:cs typeface="Arial"/>
                <a:sym typeface="Arial"/>
              </a:defRPr>
            </a:lvl1pPr>
          </a:lstStyle>
          <a:p>
            <a:r>
              <a:t>What type of physical assets might serve as an external resource?</a:t>
            </a:r>
          </a:p>
        </p:txBody>
      </p:sp>
      <p:sp>
        <p:nvSpPr>
          <p:cNvPr id="112" name="What things can you do with these resources that will help you to be resilient?"/>
          <p:cNvSpPr txBox="1"/>
          <p:nvPr/>
        </p:nvSpPr>
        <p:spPr>
          <a:xfrm>
            <a:off x="15705627" y="6945492"/>
            <a:ext cx="4876801" cy="1796847"/>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2800" b="1">
                <a:solidFill>
                  <a:srgbClr val="000000"/>
                </a:solidFill>
                <a:latin typeface="Arial"/>
                <a:ea typeface="Arial"/>
                <a:cs typeface="Arial"/>
                <a:sym typeface="Arial"/>
              </a:defRPr>
            </a:lvl1pPr>
          </a:lstStyle>
          <a:p>
            <a:r>
              <a:t>What things can you do with these resources that will help you to be resilient?</a:t>
            </a:r>
          </a:p>
        </p:txBody>
      </p:sp>
      <p:sp>
        <p:nvSpPr>
          <p:cNvPr id="113" name="Resource Resilience"/>
          <p:cNvSpPr txBox="1"/>
          <p:nvPr/>
        </p:nvSpPr>
        <p:spPr>
          <a:xfrm>
            <a:off x="5181600" y="289917"/>
            <a:ext cx="13563600" cy="1441719"/>
          </a:xfrm>
          <a:prstGeom prst="rect">
            <a:avLst/>
          </a:prstGeom>
          <a:ln w="12700">
            <a:miter lim="400000"/>
          </a:ln>
          <a:effectLst>
            <a:outerShdw blurRad="101600" dist="76200" dir="2700000" rotWithShape="0">
              <a:srgbClr val="000000">
                <a:alpha val="40000"/>
              </a:srgbClr>
            </a:outerShdw>
          </a:effectLst>
          <a:extLst>
            <a:ext uri="{C572A759-6A51-4108-AA02-DFA0A04FC94B}">
              <ma14:wrappingTextBoxFlag xmlns:ma14="http://schemas.microsoft.com/office/mac/drawingml/2011/main" val="1"/>
            </a:ext>
          </a:extLst>
        </p:spPr>
        <p:txBody>
          <a:bodyPr tIns="91439" bIns="91439">
            <a:spAutoFit/>
          </a:bodyPr>
          <a:lstStyle>
            <a:lvl1pPr defTabSz="1828800">
              <a:defRPr sz="8800" b="1">
                <a:solidFill>
                  <a:srgbClr val="000000"/>
                </a:solidFill>
                <a:latin typeface="Arial"/>
                <a:ea typeface="Arial"/>
                <a:cs typeface="Arial"/>
                <a:sym typeface="Arial"/>
              </a:defRPr>
            </a:lvl1pPr>
          </a:lstStyle>
          <a:p>
            <a:r>
              <a:t>Resource Resilience</a:t>
            </a:r>
          </a:p>
        </p:txBody>
      </p:sp>
      <p:grpSp>
        <p:nvGrpSpPr>
          <p:cNvPr id="119" name="Group"/>
          <p:cNvGrpSpPr/>
          <p:nvPr/>
        </p:nvGrpSpPr>
        <p:grpSpPr>
          <a:xfrm>
            <a:off x="14550352" y="2142323"/>
            <a:ext cx="5720535" cy="3433421"/>
            <a:chOff x="0" y="0"/>
            <a:chExt cx="5720533" cy="3433419"/>
          </a:xfrm>
        </p:grpSpPr>
        <p:sp>
          <p:nvSpPr>
            <p:cNvPr id="114" name="Shape"/>
            <p:cNvSpPr/>
            <p:nvPr/>
          </p:nvSpPr>
          <p:spPr>
            <a:xfrm rot="340118">
              <a:off x="128000" y="262881"/>
              <a:ext cx="5464534" cy="2862293"/>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noFill/>
            <a:ln w="12700" cap="flat">
              <a:solidFill>
                <a:srgbClr val="000000"/>
              </a:solidFill>
              <a:prstDash val="solid"/>
              <a:round/>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115" name="Circle"/>
            <p:cNvSpPr/>
            <p:nvPr/>
          </p:nvSpPr>
          <p:spPr>
            <a:xfrm rot="340118">
              <a:off x="1559510" y="2799478"/>
              <a:ext cx="476125" cy="476125"/>
            </a:xfrm>
            <a:prstGeom prst="ellipse">
              <a:avLst/>
            </a:prstGeom>
            <a:noFill/>
            <a:ln w="12700" cap="flat">
              <a:solidFill>
                <a:srgbClr val="000000"/>
              </a:solidFill>
              <a:prstDash val="solid"/>
              <a:round/>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116" name="Circle"/>
            <p:cNvSpPr/>
            <p:nvPr/>
          </p:nvSpPr>
          <p:spPr>
            <a:xfrm rot="340118">
              <a:off x="1468421" y="3095770"/>
              <a:ext cx="317417" cy="317417"/>
            </a:xfrm>
            <a:prstGeom prst="ellipse">
              <a:avLst/>
            </a:prstGeom>
            <a:noFill/>
            <a:ln w="12700" cap="flat">
              <a:solidFill>
                <a:srgbClr val="000000"/>
              </a:solidFill>
              <a:prstDash val="solid"/>
              <a:round/>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117" name="Circle"/>
            <p:cNvSpPr/>
            <p:nvPr/>
          </p:nvSpPr>
          <p:spPr>
            <a:xfrm rot="340118">
              <a:off x="1475384" y="3267262"/>
              <a:ext cx="158709" cy="158709"/>
            </a:xfrm>
            <a:prstGeom prst="ellipse">
              <a:avLst/>
            </a:prstGeom>
            <a:noFill/>
            <a:ln w="12700" cap="flat">
              <a:solidFill>
                <a:srgbClr val="000000"/>
              </a:solidFill>
              <a:prstDash val="solid"/>
              <a:round/>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118" name="Shape"/>
            <p:cNvSpPr/>
            <p:nvPr/>
          </p:nvSpPr>
          <p:spPr>
            <a:xfrm rot="340118">
              <a:off x="412203" y="413599"/>
              <a:ext cx="5007337" cy="2430184"/>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12700" cap="flat">
              <a:solidFill>
                <a:srgbClr val="000000"/>
              </a:solidFill>
              <a:prstDash val="solid"/>
              <a:round/>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grpSp>
      <p:grpSp>
        <p:nvGrpSpPr>
          <p:cNvPr id="125" name="Group"/>
          <p:cNvGrpSpPr/>
          <p:nvPr/>
        </p:nvGrpSpPr>
        <p:grpSpPr>
          <a:xfrm>
            <a:off x="3637147" y="2298738"/>
            <a:ext cx="5708708" cy="3393547"/>
            <a:chOff x="0" y="0"/>
            <a:chExt cx="5708706" cy="3393546"/>
          </a:xfrm>
        </p:grpSpPr>
        <p:sp>
          <p:nvSpPr>
            <p:cNvPr id="120" name="Shape"/>
            <p:cNvSpPr/>
            <p:nvPr/>
          </p:nvSpPr>
          <p:spPr>
            <a:xfrm rot="21361190" flipH="1">
              <a:off x="92676" y="188239"/>
              <a:ext cx="5523354" cy="2862293"/>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noFill/>
            <a:ln w="12700" cap="flat">
              <a:solidFill>
                <a:srgbClr val="000000"/>
              </a:solidFill>
              <a:prstDash val="solid"/>
              <a:round/>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121" name="Circle"/>
            <p:cNvSpPr/>
            <p:nvPr/>
          </p:nvSpPr>
          <p:spPr>
            <a:xfrm rot="21361190" flipH="1">
              <a:off x="3648966" y="2755008"/>
              <a:ext cx="476125" cy="476125"/>
            </a:xfrm>
            <a:prstGeom prst="ellipse">
              <a:avLst/>
            </a:prstGeom>
            <a:noFill/>
            <a:ln w="12700" cap="flat">
              <a:solidFill>
                <a:srgbClr val="000000"/>
              </a:solidFill>
              <a:prstDash val="solid"/>
              <a:round/>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122" name="Circle"/>
            <p:cNvSpPr/>
            <p:nvPr/>
          </p:nvSpPr>
          <p:spPr>
            <a:xfrm rot="21361190" flipH="1">
              <a:off x="3893691" y="3055849"/>
              <a:ext cx="317417" cy="317417"/>
            </a:xfrm>
            <a:prstGeom prst="ellipse">
              <a:avLst/>
            </a:prstGeom>
            <a:noFill/>
            <a:ln w="12700" cap="flat">
              <a:solidFill>
                <a:srgbClr val="000000"/>
              </a:solidFill>
              <a:prstDash val="solid"/>
              <a:round/>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123" name="Circle"/>
            <p:cNvSpPr/>
            <p:nvPr/>
          </p:nvSpPr>
          <p:spPr>
            <a:xfrm rot="21361190" flipH="1">
              <a:off x="4043465" y="3229521"/>
              <a:ext cx="158709" cy="158709"/>
            </a:xfrm>
            <a:prstGeom prst="ellipse">
              <a:avLst/>
            </a:prstGeom>
            <a:noFill/>
            <a:ln w="12700" cap="flat">
              <a:solidFill>
                <a:srgbClr val="000000"/>
              </a:solidFill>
              <a:prstDash val="solid"/>
              <a:round/>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124" name="Shape"/>
            <p:cNvSpPr/>
            <p:nvPr/>
          </p:nvSpPr>
          <p:spPr>
            <a:xfrm rot="21361190" flipH="1">
              <a:off x="269555" y="337383"/>
              <a:ext cx="5061236" cy="2430184"/>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12700" cap="flat">
              <a:solidFill>
                <a:srgbClr val="000000"/>
              </a:solidFill>
              <a:prstDash val="solid"/>
              <a:round/>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grpSp>
      <p:pic>
        <p:nvPicPr>
          <p:cNvPr id="126" name="image4.png" descr="image4.png"/>
          <p:cNvPicPr>
            <a:picLocks noChangeAspect="1"/>
          </p:cNvPicPr>
          <p:nvPr/>
        </p:nvPicPr>
        <p:blipFill>
          <a:blip r:embed="rId2">
            <a:extLst/>
          </a:blip>
          <a:stretch>
            <a:fillRect/>
          </a:stretch>
        </p:blipFill>
        <p:spPr>
          <a:xfrm>
            <a:off x="8686800" y="3649433"/>
            <a:ext cx="3246965" cy="7684900"/>
          </a:xfrm>
          <a:prstGeom prst="rect">
            <a:avLst/>
          </a:prstGeom>
          <a:ln w="12700">
            <a:miter lim="400000"/>
          </a:ln>
          <a:effectLst>
            <a:outerShdw blurRad="152400" dir="18900000" rotWithShape="0">
              <a:srgbClr val="000000">
                <a:alpha val="20000"/>
              </a:srgbClr>
            </a:outerShdw>
          </a:effectLst>
        </p:spPr>
      </p:pic>
      <p:pic>
        <p:nvPicPr>
          <p:cNvPr id="127" name="image5.png" descr="image5.png"/>
          <p:cNvPicPr>
            <a:picLocks noChangeAspect="1"/>
          </p:cNvPicPr>
          <p:nvPr/>
        </p:nvPicPr>
        <p:blipFill>
          <a:blip r:embed="rId3">
            <a:extLst/>
          </a:blip>
          <a:stretch>
            <a:fillRect/>
          </a:stretch>
        </p:blipFill>
        <p:spPr>
          <a:xfrm>
            <a:off x="12237115" y="4028425"/>
            <a:ext cx="4031024" cy="7244947"/>
          </a:xfrm>
          <a:prstGeom prst="rect">
            <a:avLst/>
          </a:prstGeom>
          <a:ln w="12700">
            <a:miter lim="400000"/>
          </a:ln>
          <a:effectLst>
            <a:outerShdw blurRad="152400" dir="18900000" rotWithShape="0">
              <a:srgbClr val="000000">
                <a:alpha val="20000"/>
              </a:srgbClr>
            </a:outerShdw>
          </a:effectLst>
        </p:spPr>
      </p:pic>
      <p:pic>
        <p:nvPicPr>
          <p:cNvPr id="128" name="image6.png" descr="image6.png"/>
          <p:cNvPicPr>
            <a:picLocks noChangeAspect="1"/>
          </p:cNvPicPr>
          <p:nvPr/>
        </p:nvPicPr>
        <p:blipFill>
          <a:blip r:embed="rId4">
            <a:extLst/>
          </a:blip>
          <a:stretch>
            <a:fillRect/>
          </a:stretch>
        </p:blipFill>
        <p:spPr>
          <a:xfrm>
            <a:off x="4416876" y="2882353"/>
            <a:ext cx="1260025" cy="767081"/>
          </a:xfrm>
          <a:prstGeom prst="rect">
            <a:avLst/>
          </a:prstGeom>
          <a:ln w="12700">
            <a:miter lim="400000"/>
          </a:ln>
        </p:spPr>
      </p:pic>
      <p:pic>
        <p:nvPicPr>
          <p:cNvPr id="129" name="image7.png" descr="image7.png"/>
          <p:cNvPicPr>
            <a:picLocks noChangeAspect="1"/>
          </p:cNvPicPr>
          <p:nvPr/>
        </p:nvPicPr>
        <p:blipFill>
          <a:blip r:embed="rId5">
            <a:extLst/>
          </a:blip>
          <a:stretch>
            <a:fillRect/>
          </a:stretch>
        </p:blipFill>
        <p:spPr>
          <a:xfrm>
            <a:off x="6454638" y="2874626"/>
            <a:ext cx="968805" cy="881559"/>
          </a:xfrm>
          <a:prstGeom prst="rect">
            <a:avLst/>
          </a:prstGeom>
          <a:ln w="12700">
            <a:miter lim="400000"/>
          </a:ln>
        </p:spPr>
      </p:pic>
      <p:pic>
        <p:nvPicPr>
          <p:cNvPr id="130" name="image8.png" descr="image8.png"/>
          <p:cNvPicPr>
            <a:picLocks noChangeAspect="1"/>
          </p:cNvPicPr>
          <p:nvPr/>
        </p:nvPicPr>
        <p:blipFill>
          <a:blip r:embed="rId6">
            <a:extLst/>
          </a:blip>
          <a:stretch>
            <a:fillRect/>
          </a:stretch>
        </p:blipFill>
        <p:spPr>
          <a:xfrm>
            <a:off x="7665908" y="3647290"/>
            <a:ext cx="853999" cy="670475"/>
          </a:xfrm>
          <a:prstGeom prst="rect">
            <a:avLst/>
          </a:prstGeom>
          <a:ln w="12700">
            <a:miter lim="400000"/>
          </a:ln>
        </p:spPr>
      </p:pic>
      <p:pic>
        <p:nvPicPr>
          <p:cNvPr id="131" name="image9.png" descr="image9.png"/>
          <p:cNvPicPr>
            <a:picLocks noChangeAspect="1"/>
          </p:cNvPicPr>
          <p:nvPr/>
        </p:nvPicPr>
        <p:blipFill>
          <a:blip r:embed="rId7">
            <a:extLst/>
          </a:blip>
          <a:stretch>
            <a:fillRect/>
          </a:stretch>
        </p:blipFill>
        <p:spPr>
          <a:xfrm>
            <a:off x="5307707" y="3861708"/>
            <a:ext cx="906471" cy="862693"/>
          </a:xfrm>
          <a:prstGeom prst="rect">
            <a:avLst/>
          </a:prstGeom>
          <a:ln w="12700">
            <a:miter lim="400000"/>
          </a:ln>
        </p:spPr>
      </p:pic>
      <p:pic>
        <p:nvPicPr>
          <p:cNvPr id="132" name="image10.png" descr="image10.png"/>
          <p:cNvPicPr>
            <a:picLocks noChangeAspect="1"/>
          </p:cNvPicPr>
          <p:nvPr/>
        </p:nvPicPr>
        <p:blipFill>
          <a:blip r:embed="rId8">
            <a:extLst/>
          </a:blip>
          <a:stretch>
            <a:fillRect/>
          </a:stretch>
        </p:blipFill>
        <p:spPr>
          <a:xfrm>
            <a:off x="15644668" y="2859980"/>
            <a:ext cx="1076433" cy="749417"/>
          </a:xfrm>
          <a:prstGeom prst="rect">
            <a:avLst/>
          </a:prstGeom>
          <a:ln w="12700">
            <a:miter lim="400000"/>
          </a:ln>
        </p:spPr>
      </p:pic>
      <p:pic>
        <p:nvPicPr>
          <p:cNvPr id="133" name="image11.png" descr="image11.png"/>
          <p:cNvPicPr>
            <a:picLocks noChangeAspect="1"/>
          </p:cNvPicPr>
          <p:nvPr/>
        </p:nvPicPr>
        <p:blipFill>
          <a:blip r:embed="rId9">
            <a:extLst/>
          </a:blip>
          <a:stretch>
            <a:fillRect/>
          </a:stretch>
        </p:blipFill>
        <p:spPr>
          <a:xfrm>
            <a:off x="17220967" y="2859980"/>
            <a:ext cx="909025" cy="910855"/>
          </a:xfrm>
          <a:prstGeom prst="rect">
            <a:avLst/>
          </a:prstGeom>
          <a:ln w="12700">
            <a:miter lim="400000"/>
          </a:ln>
        </p:spPr>
      </p:pic>
      <p:pic>
        <p:nvPicPr>
          <p:cNvPr id="134" name="image12.png" descr="image12.png"/>
          <p:cNvPicPr>
            <a:picLocks noChangeAspect="1"/>
          </p:cNvPicPr>
          <p:nvPr/>
        </p:nvPicPr>
        <p:blipFill>
          <a:blip r:embed="rId10">
            <a:extLst/>
          </a:blip>
          <a:stretch>
            <a:fillRect/>
          </a:stretch>
        </p:blipFill>
        <p:spPr>
          <a:xfrm>
            <a:off x="16256000" y="3962400"/>
            <a:ext cx="1117600" cy="741393"/>
          </a:xfrm>
          <a:prstGeom prst="rect">
            <a:avLst/>
          </a:prstGeom>
          <a:ln w="12700">
            <a:miter lim="400000"/>
          </a:ln>
        </p:spPr>
      </p:pic>
      <p:pic>
        <p:nvPicPr>
          <p:cNvPr id="135" name="image14.png" descr="image14.png"/>
          <p:cNvPicPr>
            <a:picLocks noChangeAspect="1"/>
          </p:cNvPicPr>
          <p:nvPr/>
        </p:nvPicPr>
        <p:blipFill>
          <a:blip r:embed="rId11">
            <a:extLst/>
          </a:blip>
          <a:stretch>
            <a:fillRect/>
          </a:stretch>
        </p:blipFill>
        <p:spPr>
          <a:xfrm>
            <a:off x="18135600" y="3911127"/>
            <a:ext cx="600327" cy="813273"/>
          </a:xfrm>
          <a:prstGeom prst="rect">
            <a:avLst/>
          </a:prstGeom>
          <a:ln w="12700">
            <a:miter lim="400000"/>
          </a:ln>
        </p:spPr>
      </p:pic>
      <p:pic>
        <p:nvPicPr>
          <p:cNvPr id="136" name="image15.png" descr="image15.png"/>
          <p:cNvPicPr>
            <a:picLocks noChangeAspect="1"/>
          </p:cNvPicPr>
          <p:nvPr/>
        </p:nvPicPr>
        <p:blipFill>
          <a:blip r:embed="rId12">
            <a:extLst/>
          </a:blip>
          <a:stretch>
            <a:fillRect/>
          </a:stretch>
        </p:blipFill>
        <p:spPr>
          <a:xfrm>
            <a:off x="6540482" y="3982525"/>
            <a:ext cx="840819" cy="918927"/>
          </a:xfrm>
          <a:prstGeom prst="rect">
            <a:avLst/>
          </a:prstGeom>
          <a:ln w="12700">
            <a:miter lim="400000"/>
          </a:ln>
        </p:spPr>
      </p:pic>
      <p:sp>
        <p:nvSpPr>
          <p:cNvPr id="137" name="External Resources"/>
          <p:cNvSpPr txBox="1"/>
          <p:nvPr/>
        </p:nvSpPr>
        <p:spPr>
          <a:xfrm>
            <a:off x="9525000" y="2399669"/>
            <a:ext cx="4876800"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External Resources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11"/>
                                        </p:tgtEl>
                                        <p:attrNameLst>
                                          <p:attrName>style.visibility</p:attrName>
                                        </p:attrNameLst>
                                      </p:cBhvr>
                                      <p:to>
                                        <p:strVal val="visible"/>
                                      </p:to>
                                    </p:set>
                                    <p:anim calcmode="lin" valueType="num">
                                      <p:cBhvr>
                                        <p:cTn id="7" dur="500" fill="hold"/>
                                        <p:tgtEl>
                                          <p:spTgt spid="111"/>
                                        </p:tgtEl>
                                        <p:attrNameLst>
                                          <p:attrName>ppt_x</p:attrName>
                                        </p:attrNameLst>
                                      </p:cBhvr>
                                      <p:tavLst>
                                        <p:tav tm="0">
                                          <p:val>
                                            <p:strVal val="0-#ppt_w/2"/>
                                          </p:val>
                                        </p:tav>
                                        <p:tav tm="100000">
                                          <p:val>
                                            <p:strVal val="#ppt_x"/>
                                          </p:val>
                                        </p:tav>
                                      </p:tavLst>
                                    </p:anim>
                                    <p:anim calcmode="lin" valueType="num">
                                      <p:cBhvr>
                                        <p:cTn id="8" dur="500" fill="hold"/>
                                        <p:tgtEl>
                                          <p:spTgt spid="1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25"/>
                                        </p:tgtEl>
                                        <p:attrNameLst>
                                          <p:attrName>style.visibility</p:attrName>
                                        </p:attrNameLst>
                                      </p:cBhvr>
                                      <p:to>
                                        <p:strVal val="visible"/>
                                      </p:to>
                                    </p:set>
                                    <p:animEffect transition="in" filter="dissolve">
                                      <p:cBhvr>
                                        <p:cTn id="13" dur="500"/>
                                        <p:tgtEl>
                                          <p:spTgt spid="125"/>
                                        </p:tgtEl>
                                      </p:cBhvr>
                                    </p:animEffect>
                                  </p:childTnLst>
                                </p:cTn>
                              </p:par>
                            </p:childTnLst>
                          </p:cTn>
                        </p:par>
                        <p:par>
                          <p:cTn id="14" fill="hold">
                            <p:stCondLst>
                              <p:cond delay="500"/>
                            </p:stCondLst>
                            <p:childTnLst>
                              <p:par>
                                <p:cTn id="15" presetID="9" presetClass="entr" fill="hold" grpId="3" nodeType="afterEffect">
                                  <p:stCondLst>
                                    <p:cond delay="0"/>
                                  </p:stCondLst>
                                  <p:iterate>
                                    <p:tmAbs val="0"/>
                                  </p:iterate>
                                  <p:childTnLst>
                                    <p:set>
                                      <p:cBhvr>
                                        <p:cTn id="16" fill="hold"/>
                                        <p:tgtEl>
                                          <p:spTgt spid="119"/>
                                        </p:tgtEl>
                                        <p:attrNameLst>
                                          <p:attrName>style.visibility</p:attrName>
                                        </p:attrNameLst>
                                      </p:cBhvr>
                                      <p:to>
                                        <p:strVal val="visible"/>
                                      </p:to>
                                    </p:set>
                                    <p:animEffect transition="in" filter="dissolve">
                                      <p:cBhvr>
                                        <p:cTn id="17" dur="500"/>
                                        <p:tgtEl>
                                          <p:spTgt spid="119"/>
                                        </p:tgtEl>
                                      </p:cBhvr>
                                    </p:animEffect>
                                  </p:childTnLst>
                                </p:cTn>
                              </p:par>
                            </p:childTnLst>
                          </p:cTn>
                        </p:par>
                        <p:par>
                          <p:cTn id="18" fill="hold">
                            <p:stCondLst>
                              <p:cond delay="1000"/>
                            </p:stCondLst>
                            <p:childTnLst>
                              <p:par>
                                <p:cTn id="19" presetID="22" presetClass="entr" presetSubtype="4" fill="hold" grpId="4" nodeType="afterEffect">
                                  <p:stCondLst>
                                    <p:cond delay="0"/>
                                  </p:stCondLst>
                                  <p:iterate>
                                    <p:tmAbs val="0"/>
                                  </p:iterate>
                                  <p:childTnLst>
                                    <p:set>
                                      <p:cBhvr>
                                        <p:cTn id="20" fill="hold"/>
                                        <p:tgtEl>
                                          <p:spTgt spid="128"/>
                                        </p:tgtEl>
                                        <p:attrNameLst>
                                          <p:attrName>style.visibility</p:attrName>
                                        </p:attrNameLst>
                                      </p:cBhvr>
                                      <p:to>
                                        <p:strVal val="visible"/>
                                      </p:to>
                                    </p:set>
                                    <p:animEffect transition="in" filter="wipe(down)">
                                      <p:cBhvr>
                                        <p:cTn id="21" dur="500"/>
                                        <p:tgtEl>
                                          <p:spTgt spid="128"/>
                                        </p:tgtEl>
                                      </p:cBhvr>
                                    </p:animEffect>
                                  </p:childTnLst>
                                </p:cTn>
                              </p:par>
                            </p:childTnLst>
                          </p:cTn>
                        </p:par>
                        <p:par>
                          <p:cTn id="22" fill="hold">
                            <p:stCondLst>
                              <p:cond delay="1500"/>
                            </p:stCondLst>
                            <p:childTnLst>
                              <p:par>
                                <p:cTn id="23" presetID="9" presetClass="entr" fill="hold" grpId="5" nodeType="afterEffect">
                                  <p:stCondLst>
                                    <p:cond delay="0"/>
                                  </p:stCondLst>
                                  <p:iterate>
                                    <p:tmAbs val="0"/>
                                  </p:iterate>
                                  <p:childTnLst>
                                    <p:set>
                                      <p:cBhvr>
                                        <p:cTn id="24" fill="hold"/>
                                        <p:tgtEl>
                                          <p:spTgt spid="135"/>
                                        </p:tgtEl>
                                        <p:attrNameLst>
                                          <p:attrName>style.visibility</p:attrName>
                                        </p:attrNameLst>
                                      </p:cBhvr>
                                      <p:to>
                                        <p:strVal val="visible"/>
                                      </p:to>
                                    </p:set>
                                    <p:animEffect transition="in" filter="dissolve">
                                      <p:cBhvr>
                                        <p:cTn id="25" dur="500"/>
                                        <p:tgtEl>
                                          <p:spTgt spid="135"/>
                                        </p:tgtEl>
                                      </p:cBhvr>
                                    </p:animEffect>
                                  </p:childTnLst>
                                </p:cTn>
                              </p:par>
                            </p:childTnLst>
                          </p:cTn>
                        </p:par>
                        <p:par>
                          <p:cTn id="26" fill="hold">
                            <p:stCondLst>
                              <p:cond delay="2000"/>
                            </p:stCondLst>
                            <p:childTnLst>
                              <p:par>
                                <p:cTn id="27" presetID="9" presetClass="entr" fill="hold" grpId="6" nodeType="afterEffect">
                                  <p:stCondLst>
                                    <p:cond delay="0"/>
                                  </p:stCondLst>
                                  <p:iterate>
                                    <p:tmAbs val="0"/>
                                  </p:iterate>
                                  <p:childTnLst>
                                    <p:set>
                                      <p:cBhvr>
                                        <p:cTn id="28" fill="hold"/>
                                        <p:tgtEl>
                                          <p:spTgt spid="129"/>
                                        </p:tgtEl>
                                        <p:attrNameLst>
                                          <p:attrName>style.visibility</p:attrName>
                                        </p:attrNameLst>
                                      </p:cBhvr>
                                      <p:to>
                                        <p:strVal val="visible"/>
                                      </p:to>
                                    </p:set>
                                    <p:animEffect transition="in" filter="dissolve">
                                      <p:cBhvr>
                                        <p:cTn id="29" dur="500"/>
                                        <p:tgtEl>
                                          <p:spTgt spid="129"/>
                                        </p:tgtEl>
                                      </p:cBhvr>
                                    </p:animEffect>
                                  </p:childTnLst>
                                </p:cTn>
                              </p:par>
                            </p:childTnLst>
                          </p:cTn>
                        </p:par>
                        <p:par>
                          <p:cTn id="30" fill="hold">
                            <p:stCondLst>
                              <p:cond delay="2500"/>
                            </p:stCondLst>
                            <p:childTnLst>
                              <p:par>
                                <p:cTn id="31" presetID="9" presetClass="entr" fill="hold" grpId="7" nodeType="afterEffect">
                                  <p:stCondLst>
                                    <p:cond delay="0"/>
                                  </p:stCondLst>
                                  <p:iterate>
                                    <p:tmAbs val="0"/>
                                  </p:iterate>
                                  <p:childTnLst>
                                    <p:set>
                                      <p:cBhvr>
                                        <p:cTn id="32" fill="hold"/>
                                        <p:tgtEl>
                                          <p:spTgt spid="132"/>
                                        </p:tgtEl>
                                        <p:attrNameLst>
                                          <p:attrName>style.visibility</p:attrName>
                                        </p:attrNameLst>
                                      </p:cBhvr>
                                      <p:to>
                                        <p:strVal val="visible"/>
                                      </p:to>
                                    </p:set>
                                    <p:animEffect transition="in" filter="dissolve">
                                      <p:cBhvr>
                                        <p:cTn id="33" dur="500"/>
                                        <p:tgtEl>
                                          <p:spTgt spid="132"/>
                                        </p:tgtEl>
                                      </p:cBhvr>
                                    </p:animEffect>
                                  </p:childTnLst>
                                </p:cTn>
                              </p:par>
                            </p:childTnLst>
                          </p:cTn>
                        </p:par>
                        <p:par>
                          <p:cTn id="34" fill="hold">
                            <p:stCondLst>
                              <p:cond delay="3000"/>
                            </p:stCondLst>
                            <p:childTnLst>
                              <p:par>
                                <p:cTn id="35" presetID="9" presetClass="entr" fill="hold" grpId="8" nodeType="afterEffect">
                                  <p:stCondLst>
                                    <p:cond delay="0"/>
                                  </p:stCondLst>
                                  <p:iterate>
                                    <p:tmAbs val="0"/>
                                  </p:iterate>
                                  <p:childTnLst>
                                    <p:set>
                                      <p:cBhvr>
                                        <p:cTn id="36" fill="hold"/>
                                        <p:tgtEl>
                                          <p:spTgt spid="136"/>
                                        </p:tgtEl>
                                        <p:attrNameLst>
                                          <p:attrName>style.visibility</p:attrName>
                                        </p:attrNameLst>
                                      </p:cBhvr>
                                      <p:to>
                                        <p:strVal val="visible"/>
                                      </p:to>
                                    </p:set>
                                    <p:animEffect transition="in" filter="dissolve">
                                      <p:cBhvr>
                                        <p:cTn id="37" dur="500"/>
                                        <p:tgtEl>
                                          <p:spTgt spid="136"/>
                                        </p:tgtEl>
                                      </p:cBhvr>
                                    </p:animEffect>
                                  </p:childTnLst>
                                </p:cTn>
                              </p:par>
                            </p:childTnLst>
                          </p:cTn>
                        </p:par>
                        <p:par>
                          <p:cTn id="38" fill="hold">
                            <p:stCondLst>
                              <p:cond delay="3500"/>
                            </p:stCondLst>
                            <p:childTnLst>
                              <p:par>
                                <p:cTn id="39" presetID="22" presetClass="entr" presetSubtype="4" fill="hold" grpId="9" nodeType="afterEffect">
                                  <p:stCondLst>
                                    <p:cond delay="0"/>
                                  </p:stCondLst>
                                  <p:iterate>
                                    <p:tmAbs val="0"/>
                                  </p:iterate>
                                  <p:childTnLst>
                                    <p:set>
                                      <p:cBhvr>
                                        <p:cTn id="40" fill="hold"/>
                                        <p:tgtEl>
                                          <p:spTgt spid="134"/>
                                        </p:tgtEl>
                                        <p:attrNameLst>
                                          <p:attrName>style.visibility</p:attrName>
                                        </p:attrNameLst>
                                      </p:cBhvr>
                                      <p:to>
                                        <p:strVal val="visible"/>
                                      </p:to>
                                    </p:set>
                                    <p:animEffect transition="in" filter="wipe(down)">
                                      <p:cBhvr>
                                        <p:cTn id="41" dur="500"/>
                                        <p:tgtEl>
                                          <p:spTgt spid="134"/>
                                        </p:tgtEl>
                                      </p:cBhvr>
                                    </p:animEffect>
                                  </p:childTnLst>
                                </p:cTn>
                              </p:par>
                            </p:childTnLst>
                          </p:cTn>
                        </p:par>
                        <p:par>
                          <p:cTn id="42" fill="hold">
                            <p:stCondLst>
                              <p:cond delay="4000"/>
                            </p:stCondLst>
                            <p:childTnLst>
                              <p:par>
                                <p:cTn id="43" presetID="22" presetClass="entr" presetSubtype="4" fill="hold" grpId="10" nodeType="afterEffect">
                                  <p:stCondLst>
                                    <p:cond delay="0"/>
                                  </p:stCondLst>
                                  <p:iterate>
                                    <p:tmAbs val="0"/>
                                  </p:iterate>
                                  <p:childTnLst>
                                    <p:set>
                                      <p:cBhvr>
                                        <p:cTn id="44" fill="hold"/>
                                        <p:tgtEl>
                                          <p:spTgt spid="130"/>
                                        </p:tgtEl>
                                        <p:attrNameLst>
                                          <p:attrName>style.visibility</p:attrName>
                                        </p:attrNameLst>
                                      </p:cBhvr>
                                      <p:to>
                                        <p:strVal val="visible"/>
                                      </p:to>
                                    </p:set>
                                    <p:animEffect transition="in" filter="wipe(down)">
                                      <p:cBhvr>
                                        <p:cTn id="45" dur="500"/>
                                        <p:tgtEl>
                                          <p:spTgt spid="130"/>
                                        </p:tgtEl>
                                      </p:cBhvr>
                                    </p:animEffect>
                                  </p:childTnLst>
                                </p:cTn>
                              </p:par>
                            </p:childTnLst>
                          </p:cTn>
                        </p:par>
                        <p:par>
                          <p:cTn id="46" fill="hold">
                            <p:stCondLst>
                              <p:cond delay="4500"/>
                            </p:stCondLst>
                            <p:childTnLst>
                              <p:par>
                                <p:cTn id="47" presetID="22" presetClass="entr" presetSubtype="4" fill="hold" grpId="11" nodeType="afterEffect">
                                  <p:stCondLst>
                                    <p:cond delay="0"/>
                                  </p:stCondLst>
                                  <p:iterate>
                                    <p:tmAbs val="0"/>
                                  </p:iterate>
                                  <p:childTnLst>
                                    <p:set>
                                      <p:cBhvr>
                                        <p:cTn id="48" fill="hold"/>
                                        <p:tgtEl>
                                          <p:spTgt spid="131"/>
                                        </p:tgtEl>
                                        <p:attrNameLst>
                                          <p:attrName>style.visibility</p:attrName>
                                        </p:attrNameLst>
                                      </p:cBhvr>
                                      <p:to>
                                        <p:strVal val="visible"/>
                                      </p:to>
                                    </p:set>
                                    <p:animEffect transition="in" filter="wipe(down)">
                                      <p:cBhvr>
                                        <p:cTn id="49" dur="500"/>
                                        <p:tgtEl>
                                          <p:spTgt spid="131"/>
                                        </p:tgtEl>
                                      </p:cBhvr>
                                    </p:animEffect>
                                  </p:childTnLst>
                                </p:cTn>
                              </p:par>
                            </p:childTnLst>
                          </p:cTn>
                        </p:par>
                        <p:par>
                          <p:cTn id="50" fill="hold">
                            <p:stCondLst>
                              <p:cond delay="5000"/>
                            </p:stCondLst>
                            <p:childTnLst>
                              <p:par>
                                <p:cTn id="51" presetID="22" presetClass="entr" presetSubtype="4" fill="hold" grpId="12" nodeType="afterEffect">
                                  <p:stCondLst>
                                    <p:cond delay="0"/>
                                  </p:stCondLst>
                                  <p:iterate>
                                    <p:tmAbs val="0"/>
                                  </p:iterate>
                                  <p:childTnLst>
                                    <p:set>
                                      <p:cBhvr>
                                        <p:cTn id="52" fill="hold"/>
                                        <p:tgtEl>
                                          <p:spTgt spid="133"/>
                                        </p:tgtEl>
                                        <p:attrNameLst>
                                          <p:attrName>style.visibility</p:attrName>
                                        </p:attrNameLst>
                                      </p:cBhvr>
                                      <p:to>
                                        <p:strVal val="visible"/>
                                      </p:to>
                                    </p:set>
                                    <p:animEffect transition="in" filter="wipe(down)">
                                      <p:cBhvr>
                                        <p:cTn id="53" dur="500"/>
                                        <p:tgtEl>
                                          <p:spTgt spid="133"/>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13" nodeType="clickEffect">
                                  <p:stCondLst>
                                    <p:cond delay="0"/>
                                  </p:stCondLst>
                                  <p:iterate>
                                    <p:tmAbs val="0"/>
                                  </p:iterate>
                                  <p:childTnLst>
                                    <p:set>
                                      <p:cBhvr>
                                        <p:cTn id="57" fill="hold"/>
                                        <p:tgtEl>
                                          <p:spTgt spid="112"/>
                                        </p:tgtEl>
                                        <p:attrNameLst>
                                          <p:attrName>style.visibility</p:attrName>
                                        </p:attrNameLst>
                                      </p:cBhvr>
                                      <p:to>
                                        <p:strVal val="visible"/>
                                      </p:to>
                                    </p:set>
                                    <p:anim calcmode="lin" valueType="num">
                                      <p:cBhvr>
                                        <p:cTn id="58" dur="500" fill="hold"/>
                                        <p:tgtEl>
                                          <p:spTgt spid="112"/>
                                        </p:tgtEl>
                                        <p:attrNameLst>
                                          <p:attrName>ppt_x</p:attrName>
                                        </p:attrNameLst>
                                      </p:cBhvr>
                                      <p:tavLst>
                                        <p:tav tm="0">
                                          <p:val>
                                            <p:strVal val="0-#ppt_w/2"/>
                                          </p:val>
                                        </p:tav>
                                        <p:tav tm="100000">
                                          <p:val>
                                            <p:strVal val="#ppt_x"/>
                                          </p:val>
                                        </p:tav>
                                      </p:tavLst>
                                    </p:anim>
                                    <p:anim calcmode="lin" valueType="num">
                                      <p:cBhvr>
                                        <p:cTn id="59" dur="500" fill="hold"/>
                                        <p:tgtEl>
                                          <p:spTgt spid="1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1" animBg="1" advAuto="0"/>
      <p:bldP spid="112" grpId="13" animBg="1" advAuto="0"/>
      <p:bldP spid="119" grpId="3" animBg="1" advAuto="0"/>
      <p:bldP spid="125" grpId="2" animBg="1" advAuto="0"/>
      <p:bldP spid="128" grpId="4" animBg="1" advAuto="0"/>
      <p:bldP spid="129" grpId="6" animBg="1" advAuto="0"/>
      <p:bldP spid="130" grpId="10" animBg="1" advAuto="0"/>
      <p:bldP spid="131" grpId="11" animBg="1" advAuto="0"/>
      <p:bldP spid="132" grpId="7" animBg="1" advAuto="0"/>
      <p:bldP spid="133" grpId="12" animBg="1" advAuto="0"/>
      <p:bldP spid="134" grpId="9" animBg="1" advAuto="0"/>
      <p:bldP spid="135" grpId="5" animBg="1" advAuto="0"/>
      <p:bldP spid="136" grpId="8" animBg="1" advAuto="0"/>
    </p:bldLst>
  </p:timing>
</p:sld>
</file>

<file path=ppt/theme/theme1.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589</Words>
  <Application>Microsoft Macintosh PowerPoint</Application>
  <PresentationFormat>Custom</PresentationFormat>
  <Paragraphs>63</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Futura Bold BT</vt:lpstr>
      <vt:lpstr>Gill Sans Light</vt:lpstr>
      <vt:lpstr>Helvetica Neue</vt:lpstr>
      <vt:lpstr>Times New Roman</vt:lpstr>
      <vt:lpstr>Arial</vt:lpstr>
      <vt:lpstr>Showroom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Hans Magleby</cp:lastModifiedBy>
  <cp:revision>1</cp:revision>
  <dcterms:modified xsi:type="dcterms:W3CDTF">2019-04-16T17:41:17Z</dcterms:modified>
</cp:coreProperties>
</file>