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656" r:id="rId2"/>
    <p:sldId id="1015" r:id="rId3"/>
    <p:sldId id="1007" r:id="rId4"/>
    <p:sldId id="1033" r:id="rId5"/>
    <p:sldId id="1034" r:id="rId6"/>
    <p:sldId id="1035" r:id="rId7"/>
    <p:sldId id="1036" r:id="rId8"/>
    <p:sldId id="1037" r:id="rId9"/>
    <p:sldId id="103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Futura Md BT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  <a:srgbClr val="C00000"/>
    <a:srgbClr val="006600"/>
    <a:srgbClr val="FF3300"/>
    <a:srgbClr val="009900"/>
    <a:srgbClr val="3333FF"/>
    <a:srgbClr val="006633"/>
    <a:srgbClr val="003366"/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 autoAdjust="0"/>
    <p:restoredTop sz="94660"/>
  </p:normalViewPr>
  <p:slideViewPr>
    <p:cSldViewPr showGuides="1">
      <p:cViewPr>
        <p:scale>
          <a:sx n="140" d="100"/>
          <a:sy n="140" d="100"/>
        </p:scale>
        <p:origin x="-152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03" d="100"/>
          <a:sy n="103" d="100"/>
        </p:scale>
        <p:origin x="-244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02BAC6E-9C58-4004-BFB5-FB41FF19C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1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9F149799-E20A-4AB6-94CC-CC092FC88CCD}" type="datetime1">
              <a:rPr lang="en-US"/>
              <a:pPr>
                <a:defRPr/>
              </a:pPr>
              <a:t>1/12/15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latin typeface="Futura Md BT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latin typeface="Futura Md BT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2D6F97F-E62D-49BF-B291-16A5DA99A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36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F2A81B99-01A9-3143-BADF-20937B9AA171}" type="slidenum">
              <a:rPr lang="en-US" sz="1200"/>
              <a:pPr eaLnBrk="1" hangingPunct="1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eaLnBrk="1" hangingPunct="1"/>
            <a:fld id="{DCDDCEF4-0E39-5F42-ADA1-C071379715DB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Action Button: Return 16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464778" y="6643943"/>
            <a:ext cx="251622" cy="196676"/>
          </a:xfrm>
          <a:prstGeom prst="actionButtonReturn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Md BT" pitchFamily="34" charset="0"/>
            </a:endParaRPr>
          </a:p>
        </p:txBody>
      </p:sp>
      <p:sp>
        <p:nvSpPr>
          <p:cNvPr id="22" name="Action Button: Custom 21">
            <a:hlinkClick r:id="" action="ppaction://hlinkshowjump?jump=lastslideviewed" highlightClick="1"/>
          </p:cNvPr>
          <p:cNvSpPr/>
          <p:nvPr userDrawn="1"/>
        </p:nvSpPr>
        <p:spPr bwMode="auto">
          <a:xfrm>
            <a:off x="4343400" y="6537325"/>
            <a:ext cx="533400" cy="396875"/>
          </a:xfrm>
          <a:prstGeom prst="actionButtonBlank">
            <a:avLst/>
          </a:prstGeom>
          <a:solidFill>
            <a:schemeClr val="accent3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5" r:id="rId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slide" Target="slide5.xml"/><Relationship Id="rId4" Type="http://schemas.openxmlformats.org/officeDocument/2006/relationships/slide" Target="slide7.xml"/><Relationship Id="rId5" Type="http://schemas.openxmlformats.org/officeDocument/2006/relationships/image" Target="../media/image4.png"/><Relationship Id="rId6" Type="http://schemas.openxmlformats.org/officeDocument/2006/relationships/slide" Target="slide6.xml"/><Relationship Id="rId7" Type="http://schemas.openxmlformats.org/officeDocument/2006/relationships/image" Target="../media/image5.png"/><Relationship Id="rId8" Type="http://schemas.openxmlformats.org/officeDocument/2006/relationships/slide" Target="slide8.xml"/><Relationship Id="rId9" Type="http://schemas.openxmlformats.org/officeDocument/2006/relationships/image" Target="../media/image6.png"/><Relationship Id="rId10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704" r="3770" b="4497"/>
          <a:stretch/>
        </p:blipFill>
        <p:spPr>
          <a:xfrm>
            <a:off x="1600200" y="685800"/>
            <a:ext cx="5786978" cy="4299959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964578" y="5410200"/>
            <a:ext cx="30800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Get Plugged In</a:t>
            </a:r>
          </a:p>
          <a:p>
            <a:pPr algn="ctr"/>
            <a:r>
              <a:rPr lang="en-US" sz="1800" dirty="0" smtClean="0">
                <a:latin typeface="Arial"/>
                <a:cs typeface="Arial"/>
              </a:rPr>
              <a:t>(Lesson Plan Template)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T_LOGO.png"/>
          <p:cNvPicPr>
            <a:picLocks noChangeAspect="1"/>
          </p:cNvPicPr>
          <p:nvPr/>
        </p:nvPicPr>
        <p:blipFill rotWithShape="1">
          <a:blip r:embed="rId2" cstate="print"/>
          <a:srcRect b="18658"/>
          <a:stretch/>
        </p:blipFill>
        <p:spPr>
          <a:xfrm>
            <a:off x="152400" y="152400"/>
            <a:ext cx="1117600" cy="710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0" y="3810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ATTENTION GETTER</a:t>
            </a:r>
            <a:endParaRPr lang="en-US" sz="1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057400" y="5638800"/>
            <a:ext cx="49530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attention-getter slide to start today’s lesson.  This slide may include music, a story, an object lesson, a "Surrendering the One-up" activity, a group poll, or a brief movie clip.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926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lide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704" r="3770" b="4497"/>
          <a:stretch/>
        </p:blipFill>
        <p:spPr>
          <a:xfrm>
            <a:off x="3143855" y="1371600"/>
            <a:ext cx="2699668" cy="2005963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90299" y="228600"/>
            <a:ext cx="38039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127000" dist="63500" dir="2700000" algn="tl" rotWithShape="0">
                    <a:srgbClr val="000000">
                      <a:alpha val="45000"/>
                    </a:srgbClr>
                  </a:outerShdw>
                </a:effectLst>
                <a:latin typeface="Arial"/>
                <a:cs typeface="Arial"/>
              </a:rPr>
              <a:t>Get Plugged 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48000" y="4111823"/>
            <a:ext cx="3000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/>
                <a:cs typeface="Arial"/>
                <a:hlinkClick r:id="rId3" action="ppaction://hlinksldjump"/>
              </a:rPr>
              <a:t>Animated Metaphor Walkthrough</a:t>
            </a:r>
            <a:endParaRPr lang="en-US" sz="1400" dirty="0" smtClean="0">
              <a:latin typeface="Arial"/>
              <a:cs typeface="Arial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3049825" y="5029200"/>
            <a:ext cx="942786" cy="1268679"/>
            <a:chOff x="3049825" y="5029200"/>
            <a:chExt cx="942786" cy="1268679"/>
          </a:xfrm>
        </p:grpSpPr>
        <p:sp>
          <p:nvSpPr>
            <p:cNvPr id="10" name="TextBox 9"/>
            <p:cNvSpPr txBox="1"/>
            <p:nvPr/>
          </p:nvSpPr>
          <p:spPr>
            <a:xfrm>
              <a:off x="3049825" y="5990102"/>
              <a:ext cx="9427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4" action="ppaction://hlinksldjump"/>
                </a:rPr>
                <a:t>Learning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8" name="Picture 1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825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8" name="Group 47"/>
          <p:cNvGrpSpPr/>
          <p:nvPr/>
        </p:nvGrpSpPr>
        <p:grpSpPr>
          <a:xfrm>
            <a:off x="914400" y="5029200"/>
            <a:ext cx="914400" cy="1268187"/>
            <a:chOff x="914400" y="5029200"/>
            <a:chExt cx="914400" cy="1268187"/>
          </a:xfrm>
        </p:grpSpPr>
        <p:sp>
          <p:nvSpPr>
            <p:cNvPr id="14" name="TextBox 13"/>
            <p:cNvSpPr txBox="1"/>
            <p:nvPr/>
          </p:nvSpPr>
          <p:spPr>
            <a:xfrm>
              <a:off x="1012374" y="5989610"/>
              <a:ext cx="6934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6" action="ppaction://hlinksldjump"/>
                </a:rPr>
                <a:t>Music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9" name="Picture 18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144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5181600" y="5029200"/>
            <a:ext cx="914400" cy="1281344"/>
            <a:chOff x="5181600" y="5029200"/>
            <a:chExt cx="914400" cy="1281344"/>
          </a:xfrm>
        </p:grpSpPr>
        <p:sp>
          <p:nvSpPr>
            <p:cNvPr id="9" name="TextBox 8"/>
            <p:cNvSpPr txBox="1"/>
            <p:nvPr/>
          </p:nvSpPr>
          <p:spPr>
            <a:xfrm>
              <a:off x="5226999" y="6002767"/>
              <a:ext cx="8331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8" action="ppaction://hlinksldjump"/>
                </a:rPr>
                <a:t>Journal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  <p:pic>
          <p:nvPicPr>
            <p:cNvPr id="17" name="Picture 16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16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1" name="Group 50"/>
          <p:cNvGrpSpPr/>
          <p:nvPr/>
        </p:nvGrpSpPr>
        <p:grpSpPr>
          <a:xfrm>
            <a:off x="7315200" y="5029200"/>
            <a:ext cx="914400" cy="1268187"/>
            <a:chOff x="7315200" y="5029200"/>
            <a:chExt cx="914400" cy="1268187"/>
          </a:xfrm>
        </p:grpSpPr>
        <p:pic>
          <p:nvPicPr>
            <p:cNvPr id="31" name="Picture 30">
              <a:hlinkClick r:id="rId10" action="ppaction://hlinksldjump"/>
            </p:cNvPr>
            <p:cNvPicPr preferRelativeResize="0"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15200" y="50292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7458529" y="5989610"/>
              <a:ext cx="670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  <a:hlinkClick r:id="rId10" action="ppaction://hlinksldjump"/>
                </a:rPr>
                <a:t>Video</a:t>
              </a:r>
              <a:endParaRPr lang="en-US" sz="1400" dirty="0" smtClean="0">
                <a:latin typeface="Arial"/>
                <a:cs typeface="Arial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630387" y="3663312"/>
            <a:ext cx="1915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  <a:hlinkClick r:id="rId12" action="ppaction://hlinksldjump"/>
              </a:rPr>
              <a:t>Complete Metaphor</a:t>
            </a:r>
            <a:endParaRPr lang="en-US" sz="14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5475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1751" y="228599"/>
            <a:ext cx="8549640" cy="6400800"/>
            <a:chOff x="301751" y="228599"/>
            <a:chExt cx="8549640" cy="6400800"/>
          </a:xfrm>
        </p:grpSpPr>
        <p:pic>
          <p:nvPicPr>
            <p:cNvPr id="33793" name="Picture 5"/>
            <p:cNvPicPr preferRelativeResize="0"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9"/>
            <a:stretch/>
          </p:blipFill>
          <p:spPr bwMode="auto">
            <a:xfrm>
              <a:off x="301751" y="228599"/>
              <a:ext cx="8549640" cy="640080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ectangle 46"/>
            <p:cNvSpPr/>
            <p:nvPr/>
          </p:nvSpPr>
          <p:spPr bwMode="auto">
            <a:xfrm>
              <a:off x="402991" y="6415968"/>
              <a:ext cx="755703" cy="12903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7223125" y="3009900"/>
            <a:ext cx="1158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800">
                <a:latin typeface="Arial" charset="0"/>
                <a:ea typeface="MS PGothic" charset="0"/>
              </a:rPr>
              <a:t>These 5</a:t>
            </a:r>
            <a:br>
              <a:rPr lang="en-US" sz="800">
                <a:latin typeface="Arial" charset="0"/>
                <a:ea typeface="MS PGothic" charset="0"/>
              </a:rPr>
            </a:br>
            <a:r>
              <a:rPr lang="en-US" sz="800">
                <a:latin typeface="Arial" charset="0"/>
                <a:ea typeface="MS PGothic" charset="0"/>
              </a:rPr>
              <a:t>connections</a:t>
            </a:r>
            <a:br>
              <a:rPr lang="en-US" sz="800">
                <a:latin typeface="Arial" charset="0"/>
                <a:ea typeface="MS PGothic" charset="0"/>
              </a:rPr>
            </a:br>
            <a:r>
              <a:rPr lang="en-US" sz="800">
                <a:latin typeface="Arial" charset="0"/>
                <a:ea typeface="MS PGothic" charset="0"/>
              </a:rPr>
              <a:t>will help turn on the</a:t>
            </a:r>
            <a:br>
              <a:rPr lang="en-US" sz="800">
                <a:latin typeface="Arial" charset="0"/>
                <a:ea typeface="MS PGothic" charset="0"/>
              </a:rPr>
            </a:br>
            <a:r>
              <a:rPr lang="ja-JP" altLang="en-US" sz="1400">
                <a:latin typeface="Arial" charset="0"/>
                <a:ea typeface="MS PGothic" charset="0"/>
              </a:rPr>
              <a:t>“</a:t>
            </a:r>
            <a:r>
              <a:rPr lang="en-US" altLang="ja-JP" sz="1400">
                <a:latin typeface="Arial" charset="0"/>
                <a:ea typeface="Arial" charset="0"/>
                <a:cs typeface="Arial" charset="0"/>
              </a:rPr>
              <a:t>light</a:t>
            </a:r>
            <a:r>
              <a:rPr lang="ja-JP" altLang="en-US" sz="1400">
                <a:latin typeface="Arial" charset="0"/>
                <a:ea typeface="MS PGothic" charset="0"/>
              </a:rPr>
              <a:t>”</a:t>
            </a:r>
            <a:r>
              <a:rPr lang="en-US" altLang="ja-JP" sz="1400"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altLang="ja-JP" sz="140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800">
                <a:latin typeface="Arial" charset="0"/>
                <a:ea typeface="Arial" charset="0"/>
                <a:cs typeface="Arial" charset="0"/>
              </a:rPr>
              <a:t>to see your future</a:t>
            </a:r>
            <a:br>
              <a:rPr lang="en-US" altLang="ja-JP" sz="800">
                <a:latin typeface="Arial" charset="0"/>
                <a:ea typeface="Arial" charset="0"/>
                <a:cs typeface="Arial" charset="0"/>
              </a:rPr>
            </a:br>
            <a:r>
              <a:rPr lang="en-US" altLang="ja-JP" sz="800">
                <a:latin typeface="Arial" charset="0"/>
                <a:ea typeface="Arial" charset="0"/>
                <a:cs typeface="Arial" charset="0"/>
              </a:rPr>
              <a:t>more clearly</a:t>
            </a:r>
            <a:endParaRPr lang="en-US" sz="8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39965" y="1219200"/>
            <a:ext cx="5685653" cy="946150"/>
            <a:chOff x="2239965" y="1219200"/>
            <a:chExt cx="5685653" cy="946150"/>
          </a:xfrm>
        </p:grpSpPr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2239965" y="1219200"/>
              <a:ext cx="1566864" cy="306388"/>
              <a:chOff x="1632" y="672"/>
              <a:chExt cx="987" cy="193"/>
            </a:xfrm>
          </p:grpSpPr>
          <p:sp>
            <p:nvSpPr>
              <p:cNvPr id="27" name="AutoShape 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28" name="Text Box 5"/>
              <p:cNvSpPr txBox="1">
                <a:spLocks noChangeArrowheads="1"/>
              </p:cNvSpPr>
              <p:nvPr/>
            </p:nvSpPr>
            <p:spPr bwMode="auto">
              <a:xfrm>
                <a:off x="1791" y="700"/>
                <a:ext cx="82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Arial" charset="0"/>
                    <a:ea typeface="MS PGothic" charset="0"/>
                  </a:rPr>
                  <a:t>Parent/Caregiver</a:t>
                </a:r>
              </a:p>
            </p:txBody>
          </p:sp>
        </p:grpSp>
        <p:sp>
          <p:nvSpPr>
            <p:cNvPr id="42" name="Text Box 17"/>
            <p:cNvSpPr txBox="1">
              <a:spLocks noChangeArrowheads="1"/>
            </p:cNvSpPr>
            <p:nvPr/>
          </p:nvSpPr>
          <p:spPr bwMode="auto">
            <a:xfrm>
              <a:off x="2470968" y="1477963"/>
              <a:ext cx="5454650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How </a:t>
              </a:r>
              <a:r>
                <a:rPr lang="en-US" sz="900" b="0" dirty="0">
                  <a:latin typeface="Arial" charset="0"/>
                  <a:ea typeface="MS PGothic" charset="0"/>
                </a:rPr>
                <a:t>much time are you spending with your parent or care giver?  (if you’re not spending at least 30 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minutes a day then create and demand more time.)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is one “conflict,” “argument,” or “power struggle” that you can give up today that won’t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hurt you but will help lower your parents anxiety about you?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49488" y="2155825"/>
            <a:ext cx="5848911" cy="769938"/>
            <a:chOff x="2249488" y="2155825"/>
            <a:chExt cx="5848911" cy="769938"/>
          </a:xfrm>
        </p:grpSpPr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249488" y="2155825"/>
              <a:ext cx="1458913" cy="260350"/>
              <a:chOff x="1632" y="1200"/>
              <a:chExt cx="919" cy="164"/>
            </a:xfrm>
          </p:grpSpPr>
          <p:sp>
            <p:nvSpPr>
              <p:cNvPr id="30" name="AutoShape 7"/>
              <p:cNvSpPr>
                <a:spLocks noChangeArrowheads="1"/>
              </p:cNvSpPr>
              <p:nvPr/>
            </p:nvSpPr>
            <p:spPr bwMode="auto">
              <a:xfrm>
                <a:off x="1632" y="1200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31" name="Text Box 8"/>
              <p:cNvSpPr txBox="1">
                <a:spLocks noChangeArrowheads="1"/>
              </p:cNvSpPr>
              <p:nvPr/>
            </p:nvSpPr>
            <p:spPr bwMode="auto">
              <a:xfrm>
                <a:off x="1781" y="1200"/>
                <a:ext cx="770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Arial" charset="0"/>
                    <a:ea typeface="MS PGothic" charset="0"/>
                  </a:rPr>
                  <a:t>Positive Friend</a:t>
                </a:r>
              </a:p>
            </p:txBody>
          </p:sp>
        </p:grpSp>
        <p:sp>
          <p:nvSpPr>
            <p:cNvPr id="43" name="Text Box 18"/>
            <p:cNvSpPr txBox="1">
              <a:spLocks noChangeArrowheads="1"/>
            </p:cNvSpPr>
            <p:nvPr/>
          </p:nvSpPr>
          <p:spPr bwMode="auto">
            <a:xfrm>
              <a:off x="2470711" y="2376488"/>
              <a:ext cx="56276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Remember </a:t>
              </a:r>
              <a:r>
                <a:rPr lang="en-US" sz="900" b="0" dirty="0">
                  <a:latin typeface="Arial" charset="0"/>
                  <a:ea typeface="MS PGothic" charset="0"/>
                </a:rPr>
                <a:t>– You know you have a “real “ friend if they do things that help (not hurt) themselves or you.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could you do to help a friend overcome peer pressure and deal with challenges at home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and at school?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30437" y="2901950"/>
            <a:ext cx="4856162" cy="889494"/>
            <a:chOff x="2230437" y="2901950"/>
            <a:chExt cx="4856162" cy="889494"/>
          </a:xfrm>
        </p:grpSpPr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2230437" y="2901950"/>
              <a:ext cx="2840040" cy="260350"/>
              <a:chOff x="1632" y="1728"/>
              <a:chExt cx="1789" cy="164"/>
            </a:xfrm>
          </p:grpSpPr>
          <p:sp>
            <p:nvSpPr>
              <p:cNvPr id="33" name="AutoShape 10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auto">
              <a:xfrm>
                <a:off x="1801" y="1728"/>
                <a:ext cx="1620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Arial" charset="0"/>
                    <a:ea typeface="MS PGothic" charset="0"/>
                  </a:rPr>
                  <a:t>Teacher/Counselor/School Official</a:t>
                </a:r>
              </a:p>
            </p:txBody>
          </p:sp>
        </p:grp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474912" y="3103563"/>
              <a:ext cx="4611687" cy="68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Blip>
                  <a:blip r:embed="rId4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Make </a:t>
              </a:r>
              <a:r>
                <a:rPr lang="en-US" sz="900" b="0" dirty="0">
                  <a:latin typeface="Arial" charset="0"/>
                  <a:ea typeface="MS PGothic" charset="0"/>
                </a:rPr>
                <a:t>sure that someone at school knows the real you and what you can become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with their help.  Ask how they help you reach your dreams and potential?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Let </a:t>
              </a:r>
              <a:r>
                <a:rPr lang="en-US" sz="900" b="0" dirty="0">
                  <a:latin typeface="Arial" charset="0"/>
                  <a:ea typeface="MS PGothic" charset="0"/>
                </a:rPr>
                <a:t>them know what you are willing to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do, then work </a:t>
              </a:r>
              <a:r>
                <a:rPr lang="en-US" sz="900" b="0" dirty="0">
                  <a:latin typeface="Arial" charset="0"/>
                  <a:ea typeface="MS PGothic" charset="0"/>
                </a:rPr>
                <a:t>together with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them to accomplish your goals</a:t>
              </a:r>
              <a:endParaRPr lang="en-US" sz="900" b="0" dirty="0">
                <a:latin typeface="Arial" charset="0"/>
                <a:ea typeface="MS PGothic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20917" y="3760788"/>
            <a:ext cx="4789178" cy="1116012"/>
            <a:chOff x="2220917" y="3760788"/>
            <a:chExt cx="4789178" cy="1116012"/>
          </a:xfrm>
        </p:grpSpPr>
        <p:grpSp>
          <p:nvGrpSpPr>
            <p:cNvPr id="35" name="Group 12"/>
            <p:cNvGrpSpPr>
              <a:grpSpLocks/>
            </p:cNvGrpSpPr>
            <p:nvPr/>
          </p:nvGrpSpPr>
          <p:grpSpPr bwMode="auto">
            <a:xfrm>
              <a:off x="2220917" y="3760788"/>
              <a:ext cx="1544640" cy="304800"/>
              <a:chOff x="1632" y="2208"/>
              <a:chExt cx="973" cy="192"/>
            </a:xfrm>
          </p:grpSpPr>
          <p:sp>
            <p:nvSpPr>
              <p:cNvPr id="36" name="AutoShape 13"/>
              <p:cNvSpPr>
                <a:spLocks noChangeArrowheads="1"/>
              </p:cNvSpPr>
              <p:nvPr/>
            </p:nvSpPr>
            <p:spPr bwMode="auto">
              <a:xfrm>
                <a:off x="1632" y="2208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1801" y="2236"/>
                <a:ext cx="804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Arial" charset="0"/>
                    <a:ea typeface="MS PGothic" charset="0"/>
                  </a:rPr>
                  <a:t>Positive Mentor</a:t>
                </a:r>
              </a:p>
            </p:txBody>
          </p:sp>
        </p:grp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2477782" y="4008438"/>
              <a:ext cx="4532313" cy="86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Blip>
                  <a:blip r:embed="rId4"/>
                </a:buBlip>
              </a:pPr>
              <a:r>
                <a:rPr lang="en-US" sz="900" b="0" dirty="0">
                  <a:latin typeface="Arial" charset="0"/>
                  <a:ea typeface="MS PGothic" charset="0"/>
                </a:rPr>
                <a:t>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Who </a:t>
              </a:r>
              <a:r>
                <a:rPr lang="en-US" sz="900" b="0" dirty="0">
                  <a:latin typeface="Arial" charset="0"/>
                  <a:ea typeface="MS PGothic" charset="0"/>
                </a:rPr>
                <a:t>can you identify that has accomplished goals and dreams similar to those 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 smtClean="0">
                  <a:latin typeface="Arial" charset="0"/>
                  <a:ea typeface="MS PGothic" charset="0"/>
                </a:rPr>
                <a:t>that </a:t>
              </a:r>
              <a:r>
                <a:rPr lang="en-US" sz="900" b="0" dirty="0">
                  <a:latin typeface="Arial" charset="0"/>
                  <a:ea typeface="MS PGothic" charset="0"/>
                </a:rPr>
                <a:t>you want to accomplish.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lang="en-US" sz="900" b="0" dirty="0">
                  <a:latin typeface="Arial" charset="0"/>
                  <a:ea typeface="MS PGothic" charset="0"/>
                </a:rPr>
                <a:t>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What </a:t>
              </a:r>
              <a:r>
                <a:rPr lang="en-US" sz="900" b="0" dirty="0">
                  <a:latin typeface="Arial" charset="0"/>
                  <a:ea typeface="MS PGothic" charset="0"/>
                </a:rPr>
                <a:t>are three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qualities </a:t>
              </a:r>
              <a:r>
                <a:rPr lang="en-US" sz="900" b="0" dirty="0">
                  <a:latin typeface="Arial" charset="0"/>
                  <a:ea typeface="MS PGothic" charset="0"/>
                </a:rPr>
                <a:t>about them that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</a:t>
              </a:r>
              <a:r>
                <a:rPr lang="en-US" sz="900" b="0" dirty="0">
                  <a:latin typeface="Arial" charset="0"/>
                  <a:ea typeface="MS PGothic" charset="0"/>
                </a:rPr>
                <a:t>respect and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admire </a:t>
              </a:r>
              <a:r>
                <a:rPr lang="en-US" sz="900" b="0" dirty="0">
                  <a:latin typeface="Arial" charset="0"/>
                  <a:ea typeface="MS PGothic" charset="0"/>
                </a:rPr>
                <a:t>that 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 smtClean="0">
                  <a:latin typeface="Arial" charset="0"/>
                  <a:ea typeface="MS PGothic" charset="0"/>
                </a:rPr>
                <a:t>you </a:t>
              </a:r>
              <a:r>
                <a:rPr lang="en-US" sz="900" b="0" dirty="0">
                  <a:latin typeface="Arial" charset="0"/>
                  <a:ea typeface="MS PGothic" charset="0"/>
                </a:rPr>
                <a:t>would like to develop also?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lang="en-US" sz="900" b="0" dirty="0">
                  <a:latin typeface="Arial" charset="0"/>
                  <a:ea typeface="MS PGothic" charset="0"/>
                </a:rPr>
                <a:t>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Take </a:t>
              </a:r>
              <a:r>
                <a:rPr lang="en-US" sz="900" b="0" dirty="0">
                  <a:latin typeface="Arial" charset="0"/>
                  <a:ea typeface="MS PGothic" charset="0"/>
                </a:rPr>
                <a:t>a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risk: </a:t>
              </a:r>
              <a:r>
                <a:rPr lang="en-US" sz="900" b="0" dirty="0">
                  <a:latin typeface="Arial" charset="0"/>
                  <a:ea typeface="MS PGothic" charset="0"/>
                </a:rPr>
                <a:t>If possible ask them how they can help you achieve the same thing.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59012" y="4870450"/>
            <a:ext cx="4376478" cy="828162"/>
            <a:chOff x="2259012" y="4870450"/>
            <a:chExt cx="4376478" cy="828162"/>
          </a:xfrm>
        </p:grpSpPr>
        <p:grpSp>
          <p:nvGrpSpPr>
            <p:cNvPr id="38" name="Group 15"/>
            <p:cNvGrpSpPr>
              <a:grpSpLocks/>
            </p:cNvGrpSpPr>
            <p:nvPr/>
          </p:nvGrpSpPr>
          <p:grpSpPr bwMode="auto">
            <a:xfrm>
              <a:off x="2259012" y="4870450"/>
              <a:ext cx="3956050" cy="338138"/>
              <a:chOff x="1632" y="2880"/>
              <a:chExt cx="2492" cy="213"/>
            </a:xfrm>
          </p:grpSpPr>
          <p:sp>
            <p:nvSpPr>
              <p:cNvPr id="39" name="AutoShape 16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1776" y="2928"/>
                <a:ext cx="234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 charset="0"/>
                    <a:ea typeface="MS PGothic" charset="0"/>
                  </a:rPr>
                  <a:t>Something that inspires or motivates you to do good</a:t>
                </a:r>
              </a:p>
            </p:txBody>
          </p:sp>
        </p:grp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2475377" y="5149231"/>
              <a:ext cx="4160113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Blip>
                  <a:blip r:embed="rId4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motivates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to </a:t>
              </a:r>
              <a:r>
                <a:rPr lang="en-US" sz="900" b="0" dirty="0">
                  <a:latin typeface="Arial" charset="0"/>
                  <a:ea typeface="MS PGothic" charset="0"/>
                </a:rPr>
                <a:t>not hurt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yourself and </a:t>
              </a:r>
              <a:r>
                <a:rPr lang="en-US" sz="900" b="0" dirty="0">
                  <a:latin typeface="Arial" charset="0"/>
                  <a:ea typeface="MS PGothic" charset="0"/>
                </a:rPr>
                <a:t>others?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4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do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</a:t>
              </a:r>
              <a:r>
                <a:rPr lang="en-US" sz="900" b="0" dirty="0">
                  <a:latin typeface="Arial" charset="0"/>
                  <a:ea typeface="MS PGothic" charset="0"/>
                </a:rPr>
                <a:t>do with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your </a:t>
              </a:r>
              <a:r>
                <a:rPr lang="en-US" sz="900" b="0" dirty="0">
                  <a:latin typeface="Arial" charset="0"/>
                  <a:ea typeface="MS PGothic" charset="0"/>
                </a:rPr>
                <a:t>time that’s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fun, gives you self </a:t>
              </a:r>
              <a:r>
                <a:rPr lang="en-US" sz="900" b="0" dirty="0">
                  <a:latin typeface="Arial" charset="0"/>
                  <a:ea typeface="MS PGothic" charset="0"/>
                </a:rPr>
                <a:t>respect and doesn’t 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get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</a:t>
              </a:r>
              <a:r>
                <a:rPr lang="en-US" sz="900" b="0" dirty="0">
                  <a:latin typeface="Arial" charset="0"/>
                  <a:ea typeface="MS PGothic" charset="0"/>
                </a:rPr>
                <a:t>into trouble?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 How </a:t>
              </a:r>
              <a:r>
                <a:rPr lang="en-US" sz="900" b="0" dirty="0">
                  <a:latin typeface="Arial" charset="0"/>
                  <a:ea typeface="MS PGothic" charset="0"/>
                </a:rPr>
                <a:t>can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 </a:t>
              </a:r>
              <a:r>
                <a:rPr lang="en-US" sz="900" b="0" dirty="0">
                  <a:latin typeface="Arial" charset="0"/>
                  <a:ea typeface="MS PGothic" charset="0"/>
                </a:rPr>
                <a:t>do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More </a:t>
              </a:r>
              <a:r>
                <a:rPr lang="en-US" sz="900" b="0" dirty="0">
                  <a:latin typeface="Arial" charset="0"/>
                  <a:ea typeface="MS PGothic" charset="0"/>
                </a:rPr>
                <a:t>of this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?</a:t>
              </a:r>
              <a:endParaRPr lang="en-US" sz="900" b="0" dirty="0">
                <a:latin typeface="Arial" charset="0"/>
                <a:ea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56453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1753" y="228600"/>
            <a:ext cx="8549640" cy="6400800"/>
            <a:chOff x="301753" y="228600"/>
            <a:chExt cx="8549640" cy="6400800"/>
          </a:xfrm>
        </p:grpSpPr>
        <p:grpSp>
          <p:nvGrpSpPr>
            <p:cNvPr id="9" name="Group 8"/>
            <p:cNvGrpSpPr/>
            <p:nvPr/>
          </p:nvGrpSpPr>
          <p:grpSpPr>
            <a:xfrm>
              <a:off x="301753" y="228600"/>
              <a:ext cx="8549640" cy="6400800"/>
              <a:chOff x="301753" y="228600"/>
              <a:chExt cx="8549640" cy="64008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01753" y="228600"/>
                <a:ext cx="8549640" cy="6400800"/>
                <a:chOff x="301753" y="228600"/>
                <a:chExt cx="8549640" cy="6400800"/>
              </a:xfrm>
            </p:grpSpPr>
            <p:pic>
              <p:nvPicPr>
                <p:cNvPr id="62465" name="Picture 2"/>
                <p:cNvPicPr preferRelativeResize="0">
                  <a:picLocks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91" t="6061" r="5093" b="6184"/>
                <a:stretch/>
              </p:blipFill>
              <p:spPr bwMode="auto">
                <a:xfrm>
                  <a:off x="301753" y="228600"/>
                  <a:ext cx="8549640" cy="6400800"/>
                </a:xfrm>
                <a:prstGeom prst="rect">
                  <a:avLst/>
                </a:prstGeom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Rectangle 6"/>
                <p:cNvSpPr/>
                <p:nvPr/>
              </p:nvSpPr>
              <p:spPr bwMode="auto">
                <a:xfrm>
                  <a:off x="7315200" y="2514600"/>
                  <a:ext cx="1371600" cy="2819400"/>
                </a:xfrm>
                <a:prstGeom prst="rect">
                  <a:avLst/>
                </a:prstGeom>
                <a:solidFill>
                  <a:schemeClr val="accent3"/>
                </a:solidFill>
                <a:ln w="9525" cap="flat" cmpd="sng" algn="ctr">
                  <a:solidFill>
                    <a:schemeClr val="accent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utura Md BT" pitchFamily="34" charset="0"/>
                  </a:endParaRPr>
                </a:p>
              </p:txBody>
            </p:sp>
          </p:grpSp>
          <p:pic>
            <p:nvPicPr>
              <p:cNvPr id="82" name="Picture 5"/>
              <p:cNvPicPr preferRelativeResize="0"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548193" y="304800"/>
                <a:ext cx="4129549" cy="640735"/>
              </a:xfrm>
              <a:prstGeom prst="rect">
                <a:avLst/>
              </a:prstGeom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3" name="Rectangle 92"/>
            <p:cNvSpPr/>
            <p:nvPr/>
          </p:nvSpPr>
          <p:spPr bwMode="auto">
            <a:xfrm>
              <a:off x="329382" y="6440960"/>
              <a:ext cx="762000" cy="17205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pic>
        <p:nvPicPr>
          <p:cNvPr id="110615" name="Picture 23" descr="plu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48" y="852402"/>
            <a:ext cx="838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16" name="Freeform 24"/>
          <p:cNvSpPr>
            <a:spLocks/>
          </p:cNvSpPr>
          <p:nvPr/>
        </p:nvSpPr>
        <p:spPr bwMode="auto">
          <a:xfrm>
            <a:off x="854588" y="4915718"/>
            <a:ext cx="6858000" cy="1349070"/>
          </a:xfrm>
          <a:custGeom>
            <a:avLst/>
            <a:gdLst>
              <a:gd name="T0" fmla="*/ 2147483647 w 4336"/>
              <a:gd name="T1" fmla="*/ 0 h 728"/>
              <a:gd name="T2" fmla="*/ 2147483647 w 4336"/>
              <a:gd name="T3" fmla="*/ 2147483647 h 728"/>
              <a:gd name="T4" fmla="*/ 2147483647 w 4336"/>
              <a:gd name="T5" fmla="*/ 2147483647 h 728"/>
              <a:gd name="T6" fmla="*/ 2147483647 w 4336"/>
              <a:gd name="T7" fmla="*/ 2147483647 h 728"/>
              <a:gd name="T8" fmla="*/ 2147483647 w 4336"/>
              <a:gd name="T9" fmla="*/ 2147483647 h 728"/>
              <a:gd name="T10" fmla="*/ 2147483647 w 4336"/>
              <a:gd name="T11" fmla="*/ 2147483647 h 728"/>
              <a:gd name="T12" fmla="*/ 2147483647 w 4336"/>
              <a:gd name="T13" fmla="*/ 2147483647 h 728"/>
              <a:gd name="T14" fmla="*/ 0 w 4336"/>
              <a:gd name="T15" fmla="*/ 2147483647 h 72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36"/>
              <a:gd name="T25" fmla="*/ 0 h 728"/>
              <a:gd name="T26" fmla="*/ 4336 w 4336"/>
              <a:gd name="T27" fmla="*/ 728 h 72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36" h="728">
                <a:moveTo>
                  <a:pt x="4320" y="0"/>
                </a:moveTo>
                <a:cubicBezTo>
                  <a:pt x="4328" y="184"/>
                  <a:pt x="4336" y="368"/>
                  <a:pt x="4224" y="480"/>
                </a:cubicBezTo>
                <a:cubicBezTo>
                  <a:pt x="4112" y="592"/>
                  <a:pt x="3840" y="640"/>
                  <a:pt x="3648" y="672"/>
                </a:cubicBezTo>
                <a:cubicBezTo>
                  <a:pt x="3456" y="704"/>
                  <a:pt x="3288" y="712"/>
                  <a:pt x="3072" y="672"/>
                </a:cubicBezTo>
                <a:cubicBezTo>
                  <a:pt x="2856" y="632"/>
                  <a:pt x="2632" y="472"/>
                  <a:pt x="2352" y="432"/>
                </a:cubicBezTo>
                <a:cubicBezTo>
                  <a:pt x="2072" y="392"/>
                  <a:pt x="1712" y="384"/>
                  <a:pt x="1392" y="432"/>
                </a:cubicBezTo>
                <a:cubicBezTo>
                  <a:pt x="1072" y="480"/>
                  <a:pt x="664" y="712"/>
                  <a:pt x="432" y="720"/>
                </a:cubicBezTo>
                <a:cubicBezTo>
                  <a:pt x="200" y="728"/>
                  <a:pt x="72" y="520"/>
                  <a:pt x="0" y="480"/>
                </a:cubicBezTo>
              </a:path>
            </a:pathLst>
          </a:custGeom>
          <a:noFill/>
          <a:ln w="762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0617" name="Freeform 25"/>
          <p:cNvSpPr>
            <a:spLocks/>
          </p:cNvSpPr>
          <p:nvPr/>
        </p:nvSpPr>
        <p:spPr bwMode="auto">
          <a:xfrm>
            <a:off x="776288" y="1286387"/>
            <a:ext cx="747712" cy="4542352"/>
          </a:xfrm>
          <a:custGeom>
            <a:avLst/>
            <a:gdLst>
              <a:gd name="T0" fmla="*/ 2147483647 w 719"/>
              <a:gd name="T1" fmla="*/ 2147483647 h 2731"/>
              <a:gd name="T2" fmla="*/ 2147483647 w 719"/>
              <a:gd name="T3" fmla="*/ 2147483647 h 2731"/>
              <a:gd name="T4" fmla="*/ 2147483647 w 719"/>
              <a:gd name="T5" fmla="*/ 2147483647 h 2731"/>
              <a:gd name="T6" fmla="*/ 2147483647 w 719"/>
              <a:gd name="T7" fmla="*/ 2147483647 h 2731"/>
              <a:gd name="T8" fmla="*/ 2147483647 w 719"/>
              <a:gd name="T9" fmla="*/ 2147483647 h 2731"/>
              <a:gd name="T10" fmla="*/ 2147483647 w 719"/>
              <a:gd name="T11" fmla="*/ 2147483647 h 2731"/>
              <a:gd name="T12" fmla="*/ 2147483647 w 719"/>
              <a:gd name="T13" fmla="*/ 0 h 27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9"/>
              <a:gd name="T22" fmla="*/ 0 h 2731"/>
              <a:gd name="T23" fmla="*/ 719 w 719"/>
              <a:gd name="T24" fmla="*/ 2731 h 27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9" h="2731">
                <a:moveTo>
                  <a:pt x="98" y="2731"/>
                </a:moveTo>
                <a:cubicBezTo>
                  <a:pt x="92" y="2714"/>
                  <a:pt x="65" y="2697"/>
                  <a:pt x="51" y="2629"/>
                </a:cubicBezTo>
                <a:cubicBezTo>
                  <a:pt x="37" y="2561"/>
                  <a:pt x="0" y="2505"/>
                  <a:pt x="14" y="2322"/>
                </a:cubicBezTo>
                <a:cubicBezTo>
                  <a:pt x="28" y="2139"/>
                  <a:pt x="131" y="1844"/>
                  <a:pt x="135" y="1528"/>
                </a:cubicBezTo>
                <a:cubicBezTo>
                  <a:pt x="139" y="1212"/>
                  <a:pt x="8" y="663"/>
                  <a:pt x="39" y="424"/>
                </a:cubicBezTo>
                <a:cubicBezTo>
                  <a:pt x="70" y="185"/>
                  <a:pt x="206" y="163"/>
                  <a:pt x="319" y="92"/>
                </a:cubicBezTo>
                <a:cubicBezTo>
                  <a:pt x="432" y="21"/>
                  <a:pt x="636" y="19"/>
                  <a:pt x="719" y="0"/>
                </a:cubicBezTo>
              </a:path>
            </a:pathLst>
          </a:custGeom>
          <a:noFill/>
          <a:ln w="76200">
            <a:solidFill>
              <a:srgbClr val="5F5F5F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110618" name="Picture 26" descr="plu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37661">
            <a:off x="462695" y="5247590"/>
            <a:ext cx="6207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19" name="Picture 27" descr="pl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9">
            <a:off x="1193114" y="951402"/>
            <a:ext cx="838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20" name="Picture 28" descr="plu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70" y="1700982"/>
            <a:ext cx="838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21" name="Picture 29" descr="plu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76" y="2595743"/>
            <a:ext cx="838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22" name="Picture 30" descr="plu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30" y="3510351"/>
            <a:ext cx="838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623" name="Picture 31" descr="plug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8" y="4455454"/>
            <a:ext cx="8382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4" name="Freeform 32"/>
          <p:cNvSpPr>
            <a:spLocks/>
          </p:cNvSpPr>
          <p:nvPr/>
        </p:nvSpPr>
        <p:spPr bwMode="auto">
          <a:xfrm>
            <a:off x="795338" y="2133600"/>
            <a:ext cx="728662" cy="993775"/>
          </a:xfrm>
          <a:custGeom>
            <a:avLst/>
            <a:gdLst>
              <a:gd name="T0" fmla="*/ 2147483647 w 647"/>
              <a:gd name="T1" fmla="*/ 2147483647 h 598"/>
              <a:gd name="T2" fmla="*/ 2147483647 w 647"/>
              <a:gd name="T3" fmla="*/ 2147483647 h 598"/>
              <a:gd name="T4" fmla="*/ 2147483647 w 647"/>
              <a:gd name="T5" fmla="*/ 0 h 598"/>
              <a:gd name="T6" fmla="*/ 0 60000 65536"/>
              <a:gd name="T7" fmla="*/ 0 60000 65536"/>
              <a:gd name="T8" fmla="*/ 0 60000 65536"/>
              <a:gd name="T9" fmla="*/ 0 w 647"/>
              <a:gd name="T10" fmla="*/ 0 h 598"/>
              <a:gd name="T11" fmla="*/ 647 w 647"/>
              <a:gd name="T12" fmla="*/ 598 h 5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7" h="598">
                <a:moveTo>
                  <a:pt x="29" y="598"/>
                </a:moveTo>
                <a:cubicBezTo>
                  <a:pt x="41" y="521"/>
                  <a:pt x="0" y="242"/>
                  <a:pt x="103" y="142"/>
                </a:cubicBezTo>
                <a:cubicBezTo>
                  <a:pt x="206" y="42"/>
                  <a:pt x="534" y="30"/>
                  <a:pt x="647" y="0"/>
                </a:cubicBezTo>
              </a:path>
            </a:pathLst>
          </a:custGeom>
          <a:noFill/>
          <a:ln w="76200">
            <a:solidFill>
              <a:srgbClr val="5F5F5F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110625" name="Picture 33" descr="pl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9">
            <a:off x="1180342" y="1805268"/>
            <a:ext cx="838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6" name="Freeform 34"/>
          <p:cNvSpPr>
            <a:spLocks/>
          </p:cNvSpPr>
          <p:nvPr/>
        </p:nvSpPr>
        <p:spPr bwMode="auto">
          <a:xfrm>
            <a:off x="858838" y="3009900"/>
            <a:ext cx="665162" cy="857250"/>
          </a:xfrm>
          <a:custGeom>
            <a:avLst/>
            <a:gdLst>
              <a:gd name="T0" fmla="*/ 2147483647 w 603"/>
              <a:gd name="T1" fmla="*/ 2147483647 h 540"/>
              <a:gd name="T2" fmla="*/ 2147483647 w 603"/>
              <a:gd name="T3" fmla="*/ 2147483647 h 540"/>
              <a:gd name="T4" fmla="*/ 2147483647 w 603"/>
              <a:gd name="T5" fmla="*/ 2147483647 h 540"/>
              <a:gd name="T6" fmla="*/ 2147483647 w 603"/>
              <a:gd name="T7" fmla="*/ 0 h 540"/>
              <a:gd name="T8" fmla="*/ 0 60000 65536"/>
              <a:gd name="T9" fmla="*/ 0 60000 65536"/>
              <a:gd name="T10" fmla="*/ 0 60000 65536"/>
              <a:gd name="T11" fmla="*/ 0 60000 65536"/>
              <a:gd name="T12" fmla="*/ 0 w 603"/>
              <a:gd name="T13" fmla="*/ 0 h 540"/>
              <a:gd name="T14" fmla="*/ 603 w 603"/>
              <a:gd name="T15" fmla="*/ 540 h 5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03" h="540">
                <a:moveTo>
                  <a:pt x="35" y="540"/>
                </a:moveTo>
                <a:cubicBezTo>
                  <a:pt x="33" y="509"/>
                  <a:pt x="0" y="423"/>
                  <a:pt x="26" y="352"/>
                </a:cubicBezTo>
                <a:cubicBezTo>
                  <a:pt x="52" y="281"/>
                  <a:pt x="97" y="170"/>
                  <a:pt x="193" y="111"/>
                </a:cubicBezTo>
                <a:cubicBezTo>
                  <a:pt x="289" y="52"/>
                  <a:pt x="518" y="23"/>
                  <a:pt x="603" y="0"/>
                </a:cubicBezTo>
              </a:path>
            </a:pathLst>
          </a:custGeom>
          <a:noFill/>
          <a:ln w="76200">
            <a:solidFill>
              <a:srgbClr val="5F5F5F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110627" name="Picture 35" descr="pl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98">
            <a:off x="1175580" y="2709049"/>
            <a:ext cx="838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28" name="Freeform 36"/>
          <p:cNvSpPr>
            <a:spLocks/>
          </p:cNvSpPr>
          <p:nvPr/>
        </p:nvSpPr>
        <p:spPr bwMode="auto">
          <a:xfrm>
            <a:off x="835025" y="3962400"/>
            <a:ext cx="688975" cy="533400"/>
          </a:xfrm>
          <a:custGeom>
            <a:avLst/>
            <a:gdLst>
              <a:gd name="T0" fmla="*/ 2147483647 w 618"/>
              <a:gd name="T1" fmla="*/ 2147483647 h 416"/>
              <a:gd name="T2" fmla="*/ 2147483647 w 618"/>
              <a:gd name="T3" fmla="*/ 2147483647 h 416"/>
              <a:gd name="T4" fmla="*/ 2147483647 w 618"/>
              <a:gd name="T5" fmla="*/ 2147483647 h 416"/>
              <a:gd name="T6" fmla="*/ 2147483647 w 618"/>
              <a:gd name="T7" fmla="*/ 0 h 416"/>
              <a:gd name="T8" fmla="*/ 0 60000 65536"/>
              <a:gd name="T9" fmla="*/ 0 60000 65536"/>
              <a:gd name="T10" fmla="*/ 0 60000 65536"/>
              <a:gd name="T11" fmla="*/ 0 60000 65536"/>
              <a:gd name="T12" fmla="*/ 0 w 618"/>
              <a:gd name="T13" fmla="*/ 0 h 416"/>
              <a:gd name="T14" fmla="*/ 618 w 618"/>
              <a:gd name="T15" fmla="*/ 416 h 4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8" h="416">
                <a:moveTo>
                  <a:pt x="2" y="416"/>
                </a:moveTo>
                <a:cubicBezTo>
                  <a:pt x="6" y="393"/>
                  <a:pt x="0" y="332"/>
                  <a:pt x="31" y="278"/>
                </a:cubicBezTo>
                <a:cubicBezTo>
                  <a:pt x="62" y="224"/>
                  <a:pt x="91" y="138"/>
                  <a:pt x="189" y="92"/>
                </a:cubicBezTo>
                <a:cubicBezTo>
                  <a:pt x="287" y="46"/>
                  <a:pt x="529" y="19"/>
                  <a:pt x="618" y="0"/>
                </a:cubicBezTo>
              </a:path>
            </a:pathLst>
          </a:custGeom>
          <a:noFill/>
          <a:ln w="76200">
            <a:solidFill>
              <a:srgbClr val="5F5F5F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110629" name="Picture 37" descr="pl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9">
            <a:off x="1180342" y="3670020"/>
            <a:ext cx="838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30" name="Freeform 38"/>
          <p:cNvSpPr>
            <a:spLocks/>
          </p:cNvSpPr>
          <p:nvPr/>
        </p:nvSpPr>
        <p:spPr bwMode="auto">
          <a:xfrm>
            <a:off x="778388" y="4876800"/>
            <a:ext cx="821812" cy="457200"/>
          </a:xfrm>
          <a:custGeom>
            <a:avLst/>
            <a:gdLst>
              <a:gd name="T0" fmla="*/ 0 w 696"/>
              <a:gd name="T1" fmla="*/ 2147483647 h 388"/>
              <a:gd name="T2" fmla="*/ 2147483647 w 696"/>
              <a:gd name="T3" fmla="*/ 2147483647 h 388"/>
              <a:gd name="T4" fmla="*/ 2147483647 w 696"/>
              <a:gd name="T5" fmla="*/ 2147483647 h 388"/>
              <a:gd name="T6" fmla="*/ 2147483647 w 696"/>
              <a:gd name="T7" fmla="*/ 0 h 388"/>
              <a:gd name="T8" fmla="*/ 0 60000 65536"/>
              <a:gd name="T9" fmla="*/ 0 60000 65536"/>
              <a:gd name="T10" fmla="*/ 0 60000 65536"/>
              <a:gd name="T11" fmla="*/ 0 60000 65536"/>
              <a:gd name="T12" fmla="*/ 0 w 696"/>
              <a:gd name="T13" fmla="*/ 0 h 388"/>
              <a:gd name="T14" fmla="*/ 696 w 696"/>
              <a:gd name="T15" fmla="*/ 388 h 3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6" h="388">
                <a:moveTo>
                  <a:pt x="0" y="388"/>
                </a:moveTo>
                <a:cubicBezTo>
                  <a:pt x="14" y="356"/>
                  <a:pt x="36" y="252"/>
                  <a:pt x="82" y="197"/>
                </a:cubicBezTo>
                <a:cubicBezTo>
                  <a:pt x="128" y="142"/>
                  <a:pt x="175" y="91"/>
                  <a:pt x="277" y="58"/>
                </a:cubicBezTo>
                <a:cubicBezTo>
                  <a:pt x="379" y="25"/>
                  <a:pt x="609" y="12"/>
                  <a:pt x="696" y="0"/>
                </a:cubicBezTo>
              </a:path>
            </a:pathLst>
          </a:custGeom>
          <a:noFill/>
          <a:ln w="76200">
            <a:solidFill>
              <a:srgbClr val="5F5F5F"/>
            </a:solidFill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110631" name="Picture 39" descr="plu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5679">
            <a:off x="1194630" y="4584420"/>
            <a:ext cx="838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8" name="Picture 45" descr="lightbulb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05025"/>
            <a:ext cx="1183958" cy="243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38" name="AutoShape 46"/>
          <p:cNvSpPr>
            <a:spLocks noChangeArrowheads="1"/>
          </p:cNvSpPr>
          <p:nvPr/>
        </p:nvSpPr>
        <p:spPr bwMode="auto">
          <a:xfrm>
            <a:off x="6858000" y="2438400"/>
            <a:ext cx="1692788" cy="1676400"/>
          </a:xfrm>
          <a:prstGeom prst="star32">
            <a:avLst>
              <a:gd name="adj" fmla="val 37500"/>
            </a:avLst>
          </a:prstGeom>
          <a:solidFill>
            <a:srgbClr val="F4F601"/>
          </a:solidFill>
          <a:ln>
            <a:noFill/>
          </a:ln>
          <a:extLst/>
        </p:spPr>
        <p:txBody>
          <a:bodyPr wrap="square" anchor="ctr">
            <a:no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0639" name="Picture 47" descr="lightbul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406" y="2667000"/>
            <a:ext cx="1202493" cy="247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40" name="Text Box 48"/>
          <p:cNvSpPr txBox="1">
            <a:spLocks noChangeArrowheads="1"/>
          </p:cNvSpPr>
          <p:nvPr/>
        </p:nvSpPr>
        <p:spPr bwMode="auto">
          <a:xfrm>
            <a:off x="7199039" y="2882825"/>
            <a:ext cx="1032423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2pPr>
            <a:lvl3pPr marL="11430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3pPr>
            <a:lvl4pPr marL="16002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4pPr>
            <a:lvl5pPr marL="2057400" indent="-228600" eaLnBrk="0" hangingPunct="0"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 b="1">
                <a:solidFill>
                  <a:schemeClr val="tx1"/>
                </a:solidFill>
                <a:latin typeface="Futura Md B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700" dirty="0">
                <a:latin typeface="Arial"/>
                <a:cs typeface="Arial"/>
              </a:rPr>
              <a:t>These 5</a:t>
            </a:r>
            <a:br>
              <a:rPr lang="en-US" sz="700" dirty="0">
                <a:latin typeface="Arial"/>
                <a:cs typeface="Arial"/>
              </a:rPr>
            </a:br>
            <a:r>
              <a:rPr lang="en-US" sz="700" dirty="0">
                <a:latin typeface="Arial"/>
                <a:cs typeface="Arial"/>
              </a:rPr>
              <a:t>Connections</a:t>
            </a:r>
            <a:br>
              <a:rPr lang="en-US" sz="700" dirty="0">
                <a:latin typeface="Arial"/>
                <a:cs typeface="Arial"/>
              </a:rPr>
            </a:br>
            <a:r>
              <a:rPr lang="en-US" sz="700" dirty="0">
                <a:latin typeface="Arial"/>
                <a:cs typeface="Arial"/>
              </a:rPr>
              <a:t>will help turn on the</a:t>
            </a:r>
            <a:br>
              <a:rPr lang="en-US" sz="700" dirty="0">
                <a:latin typeface="Arial"/>
                <a:cs typeface="Arial"/>
              </a:rPr>
            </a:br>
            <a:r>
              <a:rPr lang="ja-JP" altLang="en-US" sz="1200" dirty="0">
                <a:latin typeface="Arial"/>
                <a:cs typeface="Arial"/>
              </a:rPr>
              <a:t>“</a:t>
            </a:r>
            <a:r>
              <a:rPr lang="en-US" altLang="ja-JP" sz="1200" dirty="0">
                <a:latin typeface="Arial"/>
                <a:cs typeface="Arial"/>
              </a:rPr>
              <a:t>light</a:t>
            </a:r>
            <a:r>
              <a:rPr lang="ja-JP" altLang="en-US" sz="1200" dirty="0">
                <a:latin typeface="Arial"/>
                <a:cs typeface="Arial"/>
              </a:rPr>
              <a:t>”</a:t>
            </a:r>
            <a:r>
              <a:rPr lang="en-US" altLang="ja-JP" sz="1200" dirty="0">
                <a:latin typeface="Arial"/>
                <a:cs typeface="Arial"/>
              </a:rPr>
              <a:t/>
            </a:r>
            <a:br>
              <a:rPr lang="en-US" altLang="ja-JP" sz="1200" dirty="0">
                <a:latin typeface="Arial"/>
                <a:cs typeface="Arial"/>
              </a:rPr>
            </a:br>
            <a:r>
              <a:rPr lang="en-US" altLang="ja-JP" sz="700" dirty="0">
                <a:latin typeface="Arial"/>
                <a:cs typeface="Arial"/>
              </a:rPr>
              <a:t>to see your future</a:t>
            </a:r>
            <a:br>
              <a:rPr lang="en-US" altLang="ja-JP" sz="700" dirty="0">
                <a:latin typeface="Arial"/>
                <a:cs typeface="Arial"/>
              </a:rPr>
            </a:br>
            <a:r>
              <a:rPr lang="en-US" altLang="ja-JP" sz="700" dirty="0">
                <a:latin typeface="Arial"/>
                <a:cs typeface="Arial"/>
              </a:rPr>
              <a:t>more clearly</a:t>
            </a:r>
            <a:endParaRPr lang="en-US" sz="700" dirty="0">
              <a:latin typeface="Arial"/>
              <a:cs typeface="Arial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468562" y="1057169"/>
            <a:ext cx="5710238" cy="946150"/>
            <a:chOff x="2239962" y="1219200"/>
            <a:chExt cx="5710238" cy="946150"/>
          </a:xfrm>
        </p:grpSpPr>
        <p:grpSp>
          <p:nvGrpSpPr>
            <p:cNvPr id="58" name="Group 3"/>
            <p:cNvGrpSpPr>
              <a:grpSpLocks/>
            </p:cNvGrpSpPr>
            <p:nvPr/>
          </p:nvGrpSpPr>
          <p:grpSpPr bwMode="auto">
            <a:xfrm>
              <a:off x="2239962" y="1219200"/>
              <a:ext cx="1543050" cy="306388"/>
              <a:chOff x="1632" y="672"/>
              <a:chExt cx="972" cy="193"/>
            </a:xfrm>
          </p:grpSpPr>
          <p:sp>
            <p:nvSpPr>
              <p:cNvPr id="60" name="AutoShape 4"/>
              <p:cNvSpPr>
                <a:spLocks noChangeArrowheads="1"/>
              </p:cNvSpPr>
              <p:nvPr/>
            </p:nvSpPr>
            <p:spPr bwMode="auto">
              <a:xfrm>
                <a:off x="1632" y="672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1</a:t>
                </a:r>
              </a:p>
            </p:txBody>
          </p:sp>
          <p:sp>
            <p:nvSpPr>
              <p:cNvPr id="61" name="Text Box 5"/>
              <p:cNvSpPr txBox="1">
                <a:spLocks noChangeArrowheads="1"/>
              </p:cNvSpPr>
              <p:nvPr/>
            </p:nvSpPr>
            <p:spPr bwMode="auto">
              <a:xfrm>
                <a:off x="1776" y="700"/>
                <a:ext cx="82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 charset="0"/>
                    <a:ea typeface="MS PGothic" charset="0"/>
                  </a:rPr>
                  <a:t>Parent/Caregiver</a:t>
                </a:r>
              </a:p>
            </p:txBody>
          </p:sp>
        </p:grpSp>
        <p:sp>
          <p:nvSpPr>
            <p:cNvPr id="59" name="Text Box 17"/>
            <p:cNvSpPr txBox="1">
              <a:spLocks noChangeArrowheads="1"/>
            </p:cNvSpPr>
            <p:nvPr/>
          </p:nvSpPr>
          <p:spPr bwMode="auto">
            <a:xfrm>
              <a:off x="2495550" y="1477963"/>
              <a:ext cx="5454650" cy="687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Blip>
                  <a:blip r:embed="rId10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How </a:t>
              </a:r>
              <a:r>
                <a:rPr lang="en-US" sz="900" b="0" dirty="0">
                  <a:latin typeface="Arial" charset="0"/>
                  <a:ea typeface="MS PGothic" charset="0"/>
                </a:rPr>
                <a:t>much time are you spending with your parent or care giver?  (if you’re not spending at least 30 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minutes a day then create and demand more time.)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10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is one “conflict,” “argument,” or “power struggle” that you can give up today that won’t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hurt you but will help lower your parents anxiety about you?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478087" y="1993794"/>
            <a:ext cx="5881688" cy="769938"/>
            <a:chOff x="2249487" y="2155825"/>
            <a:chExt cx="5881688" cy="769938"/>
          </a:xfrm>
        </p:grpSpPr>
        <p:grpSp>
          <p:nvGrpSpPr>
            <p:cNvPr id="63" name="Group 6"/>
            <p:cNvGrpSpPr>
              <a:grpSpLocks/>
            </p:cNvGrpSpPr>
            <p:nvPr/>
          </p:nvGrpSpPr>
          <p:grpSpPr bwMode="auto">
            <a:xfrm>
              <a:off x="2249487" y="2155825"/>
              <a:ext cx="1450975" cy="260350"/>
              <a:chOff x="1632" y="1200"/>
              <a:chExt cx="914" cy="164"/>
            </a:xfrm>
          </p:grpSpPr>
          <p:sp>
            <p:nvSpPr>
              <p:cNvPr id="65" name="AutoShape 7"/>
              <p:cNvSpPr>
                <a:spLocks noChangeArrowheads="1"/>
              </p:cNvSpPr>
              <p:nvPr/>
            </p:nvSpPr>
            <p:spPr bwMode="auto">
              <a:xfrm>
                <a:off x="1632" y="1200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2</a:t>
                </a:r>
              </a:p>
            </p:txBody>
          </p:sp>
          <p:sp>
            <p:nvSpPr>
              <p:cNvPr id="66" name="Text Box 8"/>
              <p:cNvSpPr txBox="1">
                <a:spLocks noChangeArrowheads="1"/>
              </p:cNvSpPr>
              <p:nvPr/>
            </p:nvSpPr>
            <p:spPr bwMode="auto">
              <a:xfrm>
                <a:off x="1776" y="1200"/>
                <a:ext cx="770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Arial" charset="0"/>
                    <a:ea typeface="MS PGothic" charset="0"/>
                  </a:rPr>
                  <a:t>Positive Friend</a:t>
                </a:r>
              </a:p>
            </p:txBody>
          </p:sp>
        </p:grpSp>
        <p:sp>
          <p:nvSpPr>
            <p:cNvPr id="64" name="Text Box 18"/>
            <p:cNvSpPr txBox="1">
              <a:spLocks noChangeArrowheads="1"/>
            </p:cNvSpPr>
            <p:nvPr/>
          </p:nvSpPr>
          <p:spPr bwMode="auto">
            <a:xfrm>
              <a:off x="2503487" y="2376488"/>
              <a:ext cx="5627688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Blip>
                  <a:blip r:embed="rId10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Remember </a:t>
              </a:r>
              <a:r>
                <a:rPr lang="en-US" sz="900" b="0" dirty="0">
                  <a:latin typeface="Arial" charset="0"/>
                  <a:ea typeface="MS PGothic" charset="0"/>
                </a:rPr>
                <a:t>– You know you have a “real “ friend if they do things that help (not hurt) themselves or you.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10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could you do to help a friend overcome peer pressure and deal with challenges at home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and at school?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459037" y="2739919"/>
            <a:ext cx="4856162" cy="889494"/>
            <a:chOff x="2230437" y="2901950"/>
            <a:chExt cx="4856162" cy="889494"/>
          </a:xfrm>
        </p:grpSpPr>
        <p:grpSp>
          <p:nvGrpSpPr>
            <p:cNvPr id="68" name="Group 9"/>
            <p:cNvGrpSpPr>
              <a:grpSpLocks/>
            </p:cNvGrpSpPr>
            <p:nvPr/>
          </p:nvGrpSpPr>
          <p:grpSpPr bwMode="auto">
            <a:xfrm>
              <a:off x="2230437" y="2901950"/>
              <a:ext cx="2800350" cy="260350"/>
              <a:chOff x="1632" y="1728"/>
              <a:chExt cx="1764" cy="164"/>
            </a:xfrm>
          </p:grpSpPr>
          <p:sp>
            <p:nvSpPr>
              <p:cNvPr id="70" name="AutoShape 10"/>
              <p:cNvSpPr>
                <a:spLocks noChangeArrowheads="1"/>
              </p:cNvSpPr>
              <p:nvPr/>
            </p:nvSpPr>
            <p:spPr bwMode="auto">
              <a:xfrm>
                <a:off x="1632" y="1728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3</a:t>
                </a: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1776" y="1728"/>
                <a:ext cx="1620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 charset="0"/>
                    <a:ea typeface="MS PGothic" charset="0"/>
                  </a:rPr>
                  <a:t>Teacher/Counselor/School Official</a:t>
                </a:r>
              </a:p>
            </p:txBody>
          </p:sp>
        </p:grpSp>
        <p:sp>
          <p:nvSpPr>
            <p:cNvPr id="69" name="Text Box 19"/>
            <p:cNvSpPr txBox="1">
              <a:spLocks noChangeArrowheads="1"/>
            </p:cNvSpPr>
            <p:nvPr/>
          </p:nvSpPr>
          <p:spPr bwMode="auto">
            <a:xfrm>
              <a:off x="2474912" y="3103563"/>
              <a:ext cx="4611687" cy="687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Blip>
                  <a:blip r:embed="rId10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Make </a:t>
              </a:r>
              <a:r>
                <a:rPr lang="en-US" sz="900" b="0" dirty="0">
                  <a:latin typeface="Arial" charset="0"/>
                  <a:ea typeface="MS PGothic" charset="0"/>
                </a:rPr>
                <a:t>sure that someone at school knows the real you and what you can become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with their help.  Ask how they help you reach your dreams and potential?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10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Let </a:t>
              </a:r>
              <a:r>
                <a:rPr lang="en-US" sz="900" b="0" dirty="0">
                  <a:latin typeface="Arial" charset="0"/>
                  <a:ea typeface="MS PGothic" charset="0"/>
                </a:rPr>
                <a:t>them know what you are willing to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do, then work </a:t>
              </a:r>
              <a:r>
                <a:rPr lang="en-US" sz="900" b="0" dirty="0">
                  <a:latin typeface="Arial" charset="0"/>
                  <a:ea typeface="MS PGothic" charset="0"/>
                </a:rPr>
                <a:t>together with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them to accomplish your goals</a:t>
              </a:r>
              <a:endParaRPr lang="en-US" sz="900" b="0" dirty="0">
                <a:latin typeface="Arial" charset="0"/>
                <a:ea typeface="MS PGothic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449512" y="3598757"/>
            <a:ext cx="4748213" cy="1125537"/>
            <a:chOff x="2220912" y="3760788"/>
            <a:chExt cx="4748213" cy="1125537"/>
          </a:xfrm>
        </p:grpSpPr>
        <p:grpSp>
          <p:nvGrpSpPr>
            <p:cNvPr id="73" name="Group 12"/>
            <p:cNvGrpSpPr>
              <a:grpSpLocks/>
            </p:cNvGrpSpPr>
            <p:nvPr/>
          </p:nvGrpSpPr>
          <p:grpSpPr bwMode="auto">
            <a:xfrm>
              <a:off x="2220912" y="3760788"/>
              <a:ext cx="1504950" cy="304800"/>
              <a:chOff x="1632" y="2208"/>
              <a:chExt cx="948" cy="192"/>
            </a:xfrm>
          </p:grpSpPr>
          <p:sp>
            <p:nvSpPr>
              <p:cNvPr id="75" name="AutoShape 13"/>
              <p:cNvSpPr>
                <a:spLocks noChangeArrowheads="1"/>
              </p:cNvSpPr>
              <p:nvPr/>
            </p:nvSpPr>
            <p:spPr bwMode="auto">
              <a:xfrm>
                <a:off x="1632" y="2208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4</a:t>
                </a:r>
              </a:p>
            </p:txBody>
          </p:sp>
          <p:sp>
            <p:nvSpPr>
              <p:cNvPr id="76" name="Text Box 14"/>
              <p:cNvSpPr txBox="1">
                <a:spLocks noChangeArrowheads="1"/>
              </p:cNvSpPr>
              <p:nvPr/>
            </p:nvSpPr>
            <p:spPr bwMode="auto">
              <a:xfrm>
                <a:off x="1776" y="2236"/>
                <a:ext cx="804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 charset="0"/>
                    <a:ea typeface="MS PGothic" charset="0"/>
                  </a:rPr>
                  <a:t>Positive Mentor</a:t>
                </a:r>
              </a:p>
            </p:txBody>
          </p:sp>
        </p:grpSp>
        <p:sp>
          <p:nvSpPr>
            <p:cNvPr id="74" name="Text Box 20"/>
            <p:cNvSpPr txBox="1">
              <a:spLocks noChangeArrowheads="1"/>
            </p:cNvSpPr>
            <p:nvPr/>
          </p:nvSpPr>
          <p:spPr bwMode="auto">
            <a:xfrm>
              <a:off x="2436812" y="4017963"/>
              <a:ext cx="4532313" cy="86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Blip>
                  <a:blip r:embed="rId10"/>
                </a:buBlip>
              </a:pPr>
              <a:r>
                <a:rPr lang="en-US" sz="900" b="0" dirty="0">
                  <a:latin typeface="Arial" charset="0"/>
                  <a:ea typeface="MS PGothic" charset="0"/>
                </a:rPr>
                <a:t>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 Who </a:t>
              </a:r>
              <a:r>
                <a:rPr lang="en-US" sz="900" b="0" dirty="0">
                  <a:latin typeface="Arial" charset="0"/>
                  <a:ea typeface="MS PGothic" charset="0"/>
                </a:rPr>
                <a:t>can you identify that has accomplished goals and dreams similar to those 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 that you want to accomplish.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10"/>
                </a:buBlip>
              </a:pPr>
              <a:r>
                <a:rPr lang="en-US" sz="900" b="0" dirty="0">
                  <a:latin typeface="Arial" charset="0"/>
                  <a:ea typeface="MS PGothic" charset="0"/>
                </a:rPr>
                <a:t>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are three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qualities </a:t>
              </a:r>
              <a:r>
                <a:rPr lang="en-US" sz="900" b="0" dirty="0">
                  <a:latin typeface="Arial" charset="0"/>
                  <a:ea typeface="MS PGothic" charset="0"/>
                </a:rPr>
                <a:t>about them that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</a:t>
              </a:r>
              <a:r>
                <a:rPr lang="en-US" sz="900" b="0" dirty="0">
                  <a:latin typeface="Arial" charset="0"/>
                  <a:ea typeface="MS PGothic" charset="0"/>
                </a:rPr>
                <a:t>respect and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admire </a:t>
              </a:r>
              <a:r>
                <a:rPr lang="en-US" sz="900" b="0" dirty="0">
                  <a:latin typeface="Arial" charset="0"/>
                  <a:ea typeface="MS PGothic" charset="0"/>
                </a:rPr>
                <a:t>that 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 you would like to develop also?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10"/>
                </a:buBlip>
              </a:pPr>
              <a:r>
                <a:rPr lang="en-US" sz="900" b="0" dirty="0">
                  <a:latin typeface="Arial" charset="0"/>
                  <a:ea typeface="MS PGothic" charset="0"/>
                </a:rPr>
                <a:t>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 Take </a:t>
              </a:r>
              <a:r>
                <a:rPr lang="en-US" sz="900" b="0" dirty="0">
                  <a:latin typeface="Arial" charset="0"/>
                  <a:ea typeface="MS PGothic" charset="0"/>
                </a:rPr>
                <a:t>a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risk: </a:t>
              </a:r>
              <a:r>
                <a:rPr lang="en-US" sz="900" b="0" dirty="0">
                  <a:latin typeface="Arial" charset="0"/>
                  <a:ea typeface="MS PGothic" charset="0"/>
                </a:rPr>
                <a:t>If possible ask them how they can help you achieve the same thing.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487612" y="4708419"/>
            <a:ext cx="4310926" cy="854181"/>
            <a:chOff x="2259012" y="4870450"/>
            <a:chExt cx="4310926" cy="854181"/>
          </a:xfrm>
        </p:grpSpPr>
        <p:grpSp>
          <p:nvGrpSpPr>
            <p:cNvPr id="78" name="Group 15"/>
            <p:cNvGrpSpPr>
              <a:grpSpLocks/>
            </p:cNvGrpSpPr>
            <p:nvPr/>
          </p:nvGrpSpPr>
          <p:grpSpPr bwMode="auto">
            <a:xfrm>
              <a:off x="2259012" y="4870450"/>
              <a:ext cx="3956050" cy="338138"/>
              <a:chOff x="1632" y="2880"/>
              <a:chExt cx="2492" cy="213"/>
            </a:xfrm>
          </p:grpSpPr>
          <p:sp>
            <p:nvSpPr>
              <p:cNvPr id="80" name="AutoShape 16"/>
              <p:cNvSpPr>
                <a:spLocks noChangeArrowheads="1"/>
              </p:cNvSpPr>
              <p:nvPr/>
            </p:nvSpPr>
            <p:spPr bwMode="auto">
              <a:xfrm>
                <a:off x="1632" y="2880"/>
                <a:ext cx="144" cy="96"/>
              </a:xfrm>
              <a:prstGeom prst="flowChartPunchedTap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38100" dist="38100" dir="2400000" algn="ctr" rotWithShape="0">
                  <a:schemeClr val="bg1">
                    <a:alpha val="85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900" b="0" dirty="0">
                    <a:solidFill>
                      <a:schemeClr val="accent3"/>
                    </a:solidFill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81" name="Text Box 17"/>
              <p:cNvSpPr txBox="1">
                <a:spLocks noChangeArrowheads="1"/>
              </p:cNvSpPr>
              <p:nvPr/>
            </p:nvSpPr>
            <p:spPr bwMode="auto">
              <a:xfrm>
                <a:off x="1776" y="2928"/>
                <a:ext cx="234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2pPr>
                <a:lvl3pPr marL="11430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3pPr>
                <a:lvl4pPr marL="16002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4pPr>
                <a:lvl5pPr marL="2057400" indent="-228600" eaLnBrk="0" hangingPunct="0"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100" b="1">
                    <a:solidFill>
                      <a:schemeClr val="tx1"/>
                    </a:solidFill>
                    <a:latin typeface="Futura Md BT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Arial" charset="0"/>
                    <a:ea typeface="MS PGothic" charset="0"/>
                  </a:rPr>
                  <a:t>Something that inspires or motivates you to do good</a:t>
                </a:r>
              </a:p>
            </p:txBody>
          </p:sp>
        </p:grpSp>
        <p:sp>
          <p:nvSpPr>
            <p:cNvPr id="79" name="Text Box 21"/>
            <p:cNvSpPr txBox="1">
              <a:spLocks noChangeArrowheads="1"/>
            </p:cNvSpPr>
            <p:nvPr/>
          </p:nvSpPr>
          <p:spPr bwMode="auto">
            <a:xfrm>
              <a:off x="2409825" y="5175250"/>
              <a:ext cx="4160113" cy="54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171450" indent="-1714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2pPr>
              <a:lvl3pPr marL="11430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3pPr>
              <a:lvl4pPr marL="16002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4pPr>
              <a:lvl5pPr marL="2057400" indent="-228600" eaLnBrk="0" hangingPunct="0"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100" b="1">
                  <a:solidFill>
                    <a:schemeClr val="tx1"/>
                  </a:solidFill>
                  <a:latin typeface="Futura Md BT" charset="0"/>
                  <a:ea typeface="ＭＳ Ｐゴシック" charset="0"/>
                </a:defRPr>
              </a:lvl9pPr>
            </a:lstStyle>
            <a:p>
              <a:pPr eaLnBrk="1" hangingPunct="1">
                <a:buFontTx/>
                <a:buBlip>
                  <a:blip r:embed="rId10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motivates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to </a:t>
              </a:r>
              <a:r>
                <a:rPr lang="en-US" sz="900" b="0" dirty="0">
                  <a:latin typeface="Arial" charset="0"/>
                  <a:ea typeface="MS PGothic" charset="0"/>
                </a:rPr>
                <a:t>not hurt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yourself and </a:t>
              </a:r>
              <a:r>
                <a:rPr lang="en-US" sz="900" b="0" dirty="0">
                  <a:latin typeface="Arial" charset="0"/>
                  <a:ea typeface="MS PGothic" charset="0"/>
                </a:rPr>
                <a:t>others?</a:t>
              </a:r>
            </a:p>
            <a:p>
              <a:pPr eaLnBrk="1" hangingPunct="1">
                <a:spcBef>
                  <a:spcPct val="30000"/>
                </a:spcBef>
                <a:buFontTx/>
                <a:buBlip>
                  <a:blip r:embed="rId10"/>
                </a:buBlip>
              </a:pPr>
              <a:r>
                <a:rPr lang="en-US" sz="900" b="0" dirty="0" smtClean="0">
                  <a:latin typeface="Arial" charset="0"/>
                  <a:ea typeface="MS PGothic" charset="0"/>
                </a:rPr>
                <a:t> What </a:t>
              </a:r>
              <a:r>
                <a:rPr lang="en-US" sz="900" b="0" dirty="0">
                  <a:latin typeface="Arial" charset="0"/>
                  <a:ea typeface="MS PGothic" charset="0"/>
                </a:rPr>
                <a:t>do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</a:t>
              </a:r>
              <a:r>
                <a:rPr lang="en-US" sz="900" b="0" dirty="0">
                  <a:latin typeface="Arial" charset="0"/>
                  <a:ea typeface="MS PGothic" charset="0"/>
                </a:rPr>
                <a:t>do with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your </a:t>
              </a:r>
              <a:r>
                <a:rPr lang="en-US" sz="900" b="0" dirty="0">
                  <a:latin typeface="Arial" charset="0"/>
                  <a:ea typeface="MS PGothic" charset="0"/>
                </a:rPr>
                <a:t>time that’s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fun, gives you self </a:t>
              </a:r>
              <a:r>
                <a:rPr lang="en-US" sz="900" b="0" dirty="0">
                  <a:latin typeface="Arial" charset="0"/>
                  <a:ea typeface="MS PGothic" charset="0"/>
                </a:rPr>
                <a:t>respect and doesn’t </a:t>
              </a:r>
              <a:br>
                <a:rPr lang="en-US" sz="900" b="0" dirty="0">
                  <a:latin typeface="Arial" charset="0"/>
                  <a:ea typeface="MS PGothic" charset="0"/>
                </a:rPr>
              </a:br>
              <a:r>
                <a:rPr lang="en-US" sz="900" b="0" dirty="0">
                  <a:latin typeface="Arial" charset="0"/>
                  <a:ea typeface="MS PGothic" charset="0"/>
                </a:rPr>
                <a:t>get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</a:t>
              </a:r>
              <a:r>
                <a:rPr lang="en-US" sz="900" b="0" dirty="0">
                  <a:latin typeface="Arial" charset="0"/>
                  <a:ea typeface="MS PGothic" charset="0"/>
                </a:rPr>
                <a:t>into trouble?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 How </a:t>
              </a:r>
              <a:r>
                <a:rPr lang="en-US" sz="900" b="0" dirty="0">
                  <a:latin typeface="Arial" charset="0"/>
                  <a:ea typeface="MS PGothic" charset="0"/>
                </a:rPr>
                <a:t>can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you  </a:t>
              </a:r>
              <a:r>
                <a:rPr lang="en-US" sz="900" b="0" dirty="0">
                  <a:latin typeface="Arial" charset="0"/>
                  <a:ea typeface="MS PGothic" charset="0"/>
                </a:rPr>
                <a:t>do 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More </a:t>
              </a:r>
              <a:r>
                <a:rPr lang="en-US" sz="900" b="0" dirty="0">
                  <a:latin typeface="Arial" charset="0"/>
                  <a:ea typeface="MS PGothic" charset="0"/>
                </a:rPr>
                <a:t>of this</a:t>
              </a:r>
              <a:r>
                <a:rPr lang="en-US" sz="900" b="0" dirty="0" smtClean="0">
                  <a:latin typeface="Arial" charset="0"/>
                  <a:ea typeface="MS PGothic" charset="0"/>
                </a:rPr>
                <a:t>?</a:t>
              </a:r>
              <a:endParaRPr lang="en-US" sz="900" b="0" dirty="0">
                <a:latin typeface="Arial" charset="0"/>
                <a:ea typeface="MS P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30778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0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0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110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6" grpId="0" animBg="1"/>
      <p:bldP spid="110617" grpId="0" animBg="1"/>
      <p:bldP spid="110624" grpId="0" animBg="1"/>
      <p:bldP spid="110626" grpId="0" animBg="1"/>
      <p:bldP spid="110628" grpId="0" animBg="1"/>
      <p:bldP spid="110630" grpId="0" animBg="1"/>
      <p:bldP spid="110638" grpId="0" animBg="1"/>
      <p:bldP spid="1106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99542" y="2514600"/>
            <a:ext cx="1828800" cy="1828800"/>
            <a:chOff x="2971800" y="4876800"/>
            <a:chExt cx="914400" cy="914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800" y="48768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971800" y="48768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Music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86000" y="574131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Create your own music activity slide. This may include a </a:t>
            </a:r>
            <a:r>
              <a:rPr lang="en-US" dirty="0" err="1"/>
              <a:t>WhyTry</a:t>
            </a:r>
            <a:r>
              <a:rPr lang="en-US" dirty="0"/>
              <a:t> music video, a song of your own, or a song a student has shared.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53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Activity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447800" y="5715000"/>
            <a:ext cx="6324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learning activity slide.  This may include either an object lesson, a group activity, or a group / movement activity.  This slide may include instructions /rules for the activity or a relevant visual prompt to introduce the activity.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8363" y="2514600"/>
            <a:ext cx="1828800" cy="1828800"/>
            <a:chOff x="5029200" y="5029200"/>
            <a:chExt cx="914400" cy="9144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200" y="5029200"/>
              <a:ext cx="914400" cy="908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5029200" y="50292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674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81400" y="2514421"/>
            <a:ext cx="1828800" cy="1811012"/>
            <a:chOff x="6248400" y="4724311"/>
            <a:chExt cx="914400" cy="91448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4724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6248400" y="4724311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Journal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1600" y="57150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journal activity slide.  This slide may include an art activity, observation activity, or game plan exercise from the </a:t>
            </a:r>
            <a:r>
              <a:rPr lang="en-US" dirty="0" err="1"/>
              <a:t>WhyTry</a:t>
            </a:r>
            <a:r>
              <a:rPr lang="en-US" dirty="0"/>
              <a:t> student journal.  This slide may contain the actual journal page or a relevant visual prompt to introduce the journal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6143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3600" y="237671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Video</a:t>
            </a:r>
            <a:endParaRPr lang="en-US" sz="1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5638800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Create your own video activity slide. This slide may include one of </a:t>
            </a:r>
            <a:r>
              <a:rPr lang="en-US" dirty="0" err="1"/>
              <a:t>WhyTry’s</a:t>
            </a:r>
            <a:r>
              <a:rPr lang="en-US" dirty="0"/>
              <a:t> recommended YouTube clips that you have downloaded and embedded here, or any other relevant video clip reinforcing some aspect of today’s lesson.  Videos may be funny, serious, documentary style, etc.  </a:t>
            </a:r>
            <a:r>
              <a:rPr lang="en-US"/>
              <a:t>This is a good opportunity to differentiate your approach to best meet your student’s needs.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581400" y="2514600"/>
            <a:ext cx="1828800" cy="1828800"/>
            <a:chOff x="6858000" y="2438400"/>
            <a:chExt cx="914400" cy="914400"/>
          </a:xfrm>
        </p:grpSpPr>
        <p:pic>
          <p:nvPicPr>
            <p:cNvPr id="13" name="Picture 12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0" y="2438400"/>
              <a:ext cx="914400" cy="914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6858000" y="2438400"/>
              <a:ext cx="914400" cy="914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Md B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78645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7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10101"/>
      </a:hlink>
      <a:folHlink>
        <a:srgbClr val="070103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Md BT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Arial"/>
            <a:cs typeface="Arial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567</Words>
  <Application>Microsoft Macintosh PowerPoint</Application>
  <PresentationFormat>On-screen Show (4:3)</PresentationFormat>
  <Paragraphs>65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2013-11-05T18:18:24Z</dcterms:created>
  <dcterms:modified xsi:type="dcterms:W3CDTF">2015-01-12T21:26:18Z</dcterms:modified>
</cp:coreProperties>
</file>