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19" r:id="rId5"/>
    <p:sldId id="1020" r:id="rId6"/>
    <p:sldId id="1021" r:id="rId7"/>
    <p:sldId id="1022" r:id="rId8"/>
    <p:sldId id="1023" r:id="rId9"/>
    <p:sldId id="102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8657" autoAdjust="0"/>
  </p:normalViewPr>
  <p:slideViewPr>
    <p:cSldViewPr showGuides="1">
      <p:cViewPr>
        <p:scale>
          <a:sx n="140" d="100"/>
          <a:sy n="140" d="100"/>
        </p:scale>
        <p:origin x="-1256" y="-20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050F161-3F03-2D4D-98F9-48AD10D164FB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4050F161-3F03-2D4D-98F9-48AD10D164FB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4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slide" Target="slide7.xml"/><Relationship Id="rId4" Type="http://schemas.openxmlformats.org/officeDocument/2006/relationships/image" Target="../media/image4.png"/><Relationship Id="rId5" Type="http://schemas.openxmlformats.org/officeDocument/2006/relationships/slide" Target="slide6.xml"/><Relationship Id="rId6" Type="http://schemas.openxmlformats.org/officeDocument/2006/relationships/image" Target="../media/image5.png"/><Relationship Id="rId7" Type="http://schemas.openxmlformats.org/officeDocument/2006/relationships/slide" Target="slide8.xml"/><Relationship Id="rId8" Type="http://schemas.openxmlformats.org/officeDocument/2006/relationships/image" Target="../media/image6.png"/><Relationship Id="rId9" Type="http://schemas.openxmlformats.org/officeDocument/2006/relationships/slide" Target="slide9.xml"/><Relationship Id="rId1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5347" y="5410200"/>
            <a:ext cx="27585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Reality Ride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  <p:pic>
        <p:nvPicPr>
          <p:cNvPr id="6" name="Picture 5" descr="reality ride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5943600" cy="45994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Create your own attention-getter slide to start today’s lesson.  This slide may </a:t>
            </a:r>
            <a:r>
              <a:rPr lang="en-US" dirty="0"/>
              <a:t>include music, </a:t>
            </a:r>
            <a:r>
              <a:rPr lang="en-US" dirty="0" smtClean="0"/>
              <a:t>a story, an object lesson, a "</a:t>
            </a:r>
            <a:r>
              <a:rPr lang="en-US" dirty="0"/>
              <a:t>Surrendering the One-up" </a:t>
            </a:r>
            <a:r>
              <a:rPr lang="en-US" dirty="0" smtClean="0"/>
              <a:t>activity, a group poll, or </a:t>
            </a:r>
            <a:r>
              <a:rPr lang="en-US" dirty="0"/>
              <a:t>a brief movie </a:t>
            </a:r>
            <a:r>
              <a:rPr lang="en-US" dirty="0" smtClean="0"/>
              <a:t>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28600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Reality Ride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6987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2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3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5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7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9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9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1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  <p:pic>
        <p:nvPicPr>
          <p:cNvPr id="20" name="Picture 19" descr="reality ride pp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285560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reality ride 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86800" cy="6722239"/>
          </a:xfrm>
          <a:prstGeom prst="rect">
            <a:avLst/>
          </a:prstGeom>
        </p:spPr>
      </p:pic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609600" y="248285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  </a:t>
            </a:r>
            <a:r>
              <a:rPr lang="en-US" dirty="0" smtClean="0">
                <a:latin typeface="Arial"/>
                <a:cs typeface="Arial"/>
              </a:rPr>
              <a:t>Your </a:t>
            </a:r>
            <a:r>
              <a:rPr lang="en-US" dirty="0">
                <a:latin typeface="Arial"/>
                <a:cs typeface="Arial"/>
              </a:rPr>
              <a:t>Challenges . . .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685800" y="2711450"/>
            <a:ext cx="649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Home:</a:t>
            </a:r>
          </a:p>
          <a:p>
            <a:pPr eaLnBrk="1" hangingPunct="1">
              <a:spcBef>
                <a:spcPct val="30000"/>
              </a:spcBef>
            </a:pPr>
            <a:r>
              <a:rPr lang="en-US" sz="1000" dirty="0">
                <a:latin typeface="Arial"/>
                <a:cs typeface="Arial"/>
              </a:rPr>
              <a:t>School:</a:t>
            </a:r>
          </a:p>
          <a:p>
            <a:pPr eaLnBrk="1" hangingPunct="1">
              <a:spcBef>
                <a:spcPct val="30000"/>
              </a:spcBef>
            </a:pPr>
            <a:r>
              <a:rPr lang="en-US" sz="1000" dirty="0">
                <a:latin typeface="Arial"/>
                <a:cs typeface="Arial"/>
              </a:rPr>
              <a:t>Peers:</a:t>
            </a:r>
          </a:p>
        </p:txBody>
      </p:sp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2386546" y="3937002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/>
                <a:cs typeface="Arial"/>
              </a:rPr>
              <a:t>School</a:t>
            </a:r>
          </a:p>
        </p:txBody>
      </p:sp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2538946" y="3784602"/>
            <a:ext cx="534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/>
                <a:cs typeface="Arial"/>
              </a:rPr>
              <a:t>Peers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685800" y="14478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Arial"/>
                <a:cs typeface="Arial"/>
              </a:rPr>
              <a:t>Things that get </a:t>
            </a:r>
            <a:r>
              <a:rPr lang="en-US" sz="1000" dirty="0" smtClean="0">
                <a:latin typeface="Arial"/>
                <a:cs typeface="Arial"/>
              </a:rPr>
              <a:t>you </a:t>
            </a:r>
            <a:r>
              <a:rPr lang="en-US" sz="1000" dirty="0">
                <a:latin typeface="Arial"/>
                <a:cs typeface="Arial"/>
              </a:rPr>
              <a:t>in trouble . . </a:t>
            </a:r>
            <a:r>
              <a:rPr lang="en-US" sz="1000" dirty="0" smtClean="0"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416" name="Text Box 21"/>
          <p:cNvSpPr txBox="1">
            <a:spLocks noChangeArrowheads="1"/>
          </p:cNvSpPr>
          <p:nvPr/>
        </p:nvSpPr>
        <p:spPr bwMode="auto">
          <a:xfrm>
            <a:off x="5257800" y="5605790"/>
            <a:ext cx="2667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latin typeface="Arial"/>
                <a:cs typeface="Arial"/>
              </a:rPr>
              <a:t>Will these things give you lasting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417" name="Text Box 22"/>
          <p:cNvSpPr txBox="1">
            <a:spLocks noChangeArrowheads="1"/>
          </p:cNvSpPr>
          <p:nvPr/>
        </p:nvSpPr>
        <p:spPr bwMode="auto">
          <a:xfrm>
            <a:off x="5841473" y="5830669"/>
            <a:ext cx="1245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Opportunity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Freedom?</a:t>
            </a:r>
          </a:p>
          <a:p>
            <a:pPr eaLnBrk="1" hangingPunct="1"/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Self 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Respect?</a:t>
            </a:r>
          </a:p>
        </p:txBody>
      </p:sp>
      <p:sp>
        <p:nvSpPr>
          <p:cNvPr id="17419" name="Text Box 24"/>
          <p:cNvSpPr txBox="1">
            <a:spLocks noChangeArrowheads="1"/>
          </p:cNvSpPr>
          <p:nvPr/>
        </p:nvSpPr>
        <p:spPr bwMode="auto">
          <a:xfrm>
            <a:off x="3124200" y="3657600"/>
            <a:ext cx="1371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What </a:t>
            </a:r>
            <a:r>
              <a:rPr lang="en-US" sz="1000" dirty="0" smtClean="0">
                <a:latin typeface="Arial"/>
                <a:cs typeface="Arial"/>
              </a:rPr>
              <a:t>problems </a:t>
            </a:r>
            <a:r>
              <a:rPr lang="en-US" sz="1000" dirty="0">
                <a:latin typeface="Arial"/>
                <a:cs typeface="Arial"/>
              </a:rPr>
              <a:t>do </a:t>
            </a:r>
            <a:r>
              <a:rPr lang="en-US" sz="1000" dirty="0" smtClean="0">
                <a:latin typeface="Arial"/>
                <a:cs typeface="Arial"/>
              </a:rPr>
              <a:t>you </a:t>
            </a:r>
            <a:r>
              <a:rPr lang="en-US" sz="1000" dirty="0">
                <a:latin typeface="Arial"/>
                <a:cs typeface="Arial"/>
              </a:rPr>
              <a:t>keep having over and over?</a:t>
            </a:r>
          </a:p>
        </p:txBody>
      </p:sp>
      <p:sp>
        <p:nvSpPr>
          <p:cNvPr id="17420" name="Text Box 29"/>
          <p:cNvSpPr txBox="1">
            <a:spLocks noChangeArrowheads="1"/>
          </p:cNvSpPr>
          <p:nvPr/>
        </p:nvSpPr>
        <p:spPr bwMode="auto">
          <a:xfrm>
            <a:off x="4479925" y="1447800"/>
            <a:ext cx="1616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What will </a:t>
            </a:r>
            <a:r>
              <a:rPr lang="en-US" sz="1000" dirty="0" smtClean="0">
                <a:latin typeface="Arial"/>
                <a:cs typeface="Arial"/>
              </a:rPr>
              <a:t>your 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altLang="ja-JP" sz="1200" dirty="0" smtClean="0">
                <a:solidFill>
                  <a:srgbClr val="FF0000"/>
                </a:solidFill>
                <a:latin typeface="Arial"/>
                <a:cs typeface="Arial"/>
              </a:rPr>
              <a:t>eality</a:t>
            </a:r>
            <a:r>
              <a:rPr lang="en-US" altLang="ja-JP" sz="1000" dirty="0" smtClean="0">
                <a:latin typeface="Arial"/>
                <a:cs typeface="Arial"/>
              </a:rPr>
              <a:t> </a:t>
            </a:r>
            <a:r>
              <a:rPr lang="en-US" altLang="ja-JP" sz="1000" dirty="0">
                <a:latin typeface="Arial"/>
                <a:cs typeface="Arial"/>
              </a:rPr>
              <a:t>be when </a:t>
            </a:r>
            <a:r>
              <a:rPr lang="en-US" altLang="ja-JP" sz="1000" dirty="0" smtClean="0">
                <a:latin typeface="Arial"/>
                <a:cs typeface="Arial"/>
              </a:rPr>
              <a:t>you </a:t>
            </a:r>
            <a:r>
              <a:rPr lang="en-US" altLang="ja-JP" sz="1000" dirty="0">
                <a:latin typeface="Arial"/>
                <a:cs typeface="Arial"/>
              </a:rPr>
              <a:t>ride here?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421" name="Text Box 30"/>
          <p:cNvSpPr txBox="1">
            <a:spLocks noChangeArrowheads="1"/>
          </p:cNvSpPr>
          <p:nvPr/>
        </p:nvSpPr>
        <p:spPr bwMode="auto">
          <a:xfrm>
            <a:off x="4495800" y="1828800"/>
            <a:ext cx="888985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000" dirty="0">
                <a:latin typeface="Arial"/>
                <a:cs typeface="Arial"/>
              </a:rPr>
              <a:t>At Home: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000" dirty="0">
                <a:latin typeface="Arial"/>
                <a:cs typeface="Arial"/>
              </a:rPr>
              <a:t>At School: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000" dirty="0">
                <a:latin typeface="Arial"/>
                <a:cs typeface="Arial"/>
              </a:rPr>
              <a:t>With Peers: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latin typeface="Arial"/>
                <a:cs typeface="Arial"/>
              </a:rPr>
              <a:t>In Future:</a:t>
            </a:r>
          </a:p>
        </p:txBody>
      </p:sp>
      <p:sp>
        <p:nvSpPr>
          <p:cNvPr id="17422" name="Text Box 33"/>
          <p:cNvSpPr txBox="1">
            <a:spLocks noChangeArrowheads="1"/>
          </p:cNvSpPr>
          <p:nvPr/>
        </p:nvSpPr>
        <p:spPr bwMode="auto">
          <a:xfrm>
            <a:off x="5791200" y="2038290"/>
            <a:ext cx="1312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What </a:t>
            </a:r>
            <a:r>
              <a:rPr lang="en-US" sz="1000" dirty="0" smtClean="0">
                <a:latin typeface="Arial"/>
                <a:cs typeface="Arial"/>
              </a:rPr>
              <a:t>choices will</a:t>
            </a:r>
          </a:p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give you. </a:t>
            </a:r>
            <a:r>
              <a:rPr lang="en-US" sz="1000" dirty="0">
                <a:latin typeface="Arial"/>
                <a:cs typeface="Arial"/>
              </a:rPr>
              <a:t>. .</a:t>
            </a:r>
          </a:p>
        </p:txBody>
      </p:sp>
      <p:sp>
        <p:nvSpPr>
          <p:cNvPr id="17423" name="Text Box 38"/>
          <p:cNvSpPr txBox="1">
            <a:spLocks noChangeArrowheads="1"/>
          </p:cNvSpPr>
          <p:nvPr/>
        </p:nvSpPr>
        <p:spPr bwMode="auto">
          <a:xfrm rot="20653125">
            <a:off x="7603900" y="2569865"/>
            <a:ext cx="1001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More Options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 rot="2096789">
            <a:off x="880575" y="5056274"/>
            <a:ext cx="1054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Start ride over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426" name="Text Box 41"/>
          <p:cNvSpPr txBox="1">
            <a:spLocks noChangeArrowheads="1"/>
          </p:cNvSpPr>
          <p:nvPr/>
        </p:nvSpPr>
        <p:spPr bwMode="auto">
          <a:xfrm>
            <a:off x="7080250" y="3749676"/>
            <a:ext cx="17672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Arial"/>
                <a:cs typeface="Arial"/>
              </a:rPr>
              <a:t>Who Can Support </a:t>
            </a:r>
            <a:r>
              <a:rPr lang="en-US" dirty="0" smtClean="0">
                <a:latin typeface="Arial"/>
                <a:cs typeface="Arial"/>
              </a:rPr>
              <a:t>You?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427" name="Line 42"/>
          <p:cNvSpPr>
            <a:spLocks noChangeShapeType="1"/>
          </p:cNvSpPr>
          <p:nvPr/>
        </p:nvSpPr>
        <p:spPr bwMode="auto">
          <a:xfrm flipH="1">
            <a:off x="7156450" y="40386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428" name="AutoShape 53"/>
          <p:cNvSpPr>
            <a:spLocks noChangeArrowheads="1"/>
          </p:cNvSpPr>
          <p:nvPr/>
        </p:nvSpPr>
        <p:spPr bwMode="auto">
          <a:xfrm>
            <a:off x="2465911" y="349251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7429" name="AutoShape 54"/>
          <p:cNvSpPr>
            <a:spLocks noChangeArrowheads="1"/>
          </p:cNvSpPr>
          <p:nvPr/>
        </p:nvSpPr>
        <p:spPr bwMode="auto">
          <a:xfrm>
            <a:off x="5992289" y="488949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7430" name="AutoShape 55"/>
          <p:cNvSpPr>
            <a:spLocks noChangeArrowheads="1"/>
          </p:cNvSpPr>
          <p:nvPr/>
        </p:nvSpPr>
        <p:spPr bwMode="auto">
          <a:xfrm>
            <a:off x="1887014" y="4282015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chemeClr val="accent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7431" name="AutoShape 56"/>
          <p:cNvSpPr>
            <a:spLocks noChangeArrowheads="1"/>
          </p:cNvSpPr>
          <p:nvPr/>
        </p:nvSpPr>
        <p:spPr bwMode="auto">
          <a:xfrm>
            <a:off x="457200" y="248285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7432" name="AutoShape 57"/>
          <p:cNvSpPr>
            <a:spLocks noChangeArrowheads="1"/>
          </p:cNvSpPr>
          <p:nvPr/>
        </p:nvSpPr>
        <p:spPr bwMode="auto">
          <a:xfrm>
            <a:off x="457200" y="15240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7434" name="AutoShape 60"/>
          <p:cNvSpPr>
            <a:spLocks noChangeArrowheads="1"/>
          </p:cNvSpPr>
          <p:nvPr/>
        </p:nvSpPr>
        <p:spPr bwMode="auto">
          <a:xfrm>
            <a:off x="381000" y="43434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17435" name="AutoShape 61"/>
          <p:cNvSpPr>
            <a:spLocks noChangeArrowheads="1"/>
          </p:cNvSpPr>
          <p:nvPr/>
        </p:nvSpPr>
        <p:spPr bwMode="auto">
          <a:xfrm>
            <a:off x="4191000" y="1508125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17436" name="Text Box 14"/>
          <p:cNvSpPr txBox="1">
            <a:spLocks noChangeArrowheads="1"/>
          </p:cNvSpPr>
          <p:nvPr/>
        </p:nvSpPr>
        <p:spPr bwMode="auto">
          <a:xfrm>
            <a:off x="2157946" y="4089402"/>
            <a:ext cx="536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Home</a:t>
            </a:r>
          </a:p>
        </p:txBody>
      </p:sp>
      <p:sp>
        <p:nvSpPr>
          <p:cNvPr id="17437" name="Text Box 47"/>
          <p:cNvSpPr txBox="1">
            <a:spLocks noChangeArrowheads="1"/>
          </p:cNvSpPr>
          <p:nvPr/>
        </p:nvSpPr>
        <p:spPr bwMode="auto">
          <a:xfrm>
            <a:off x="2667000" y="4648200"/>
            <a:ext cx="99800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marL="115888" indent="-115888" eaLnBrk="1" hangingPunct="1">
              <a:spcBef>
                <a:spcPts val="12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Frustrated</a:t>
            </a:r>
            <a:endParaRPr lang="en-US" sz="800" dirty="0" smtClean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Confused</a:t>
            </a:r>
            <a:endParaRPr lang="en-US" sz="800" dirty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Angry</a:t>
            </a:r>
            <a:endParaRPr lang="en-US" sz="800" dirty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Scared</a:t>
            </a:r>
            <a:endParaRPr lang="en-US" sz="800" dirty="0">
              <a:latin typeface="Arial"/>
              <a:cs typeface="Arial"/>
            </a:endParaRPr>
          </a:p>
          <a:p>
            <a:pPr marL="115888" indent="-115888" eaLnBrk="1" hangingPunct="1">
              <a:spcBef>
                <a:spcPts val="300"/>
              </a:spcBef>
              <a:buFontTx/>
              <a:buChar char="-"/>
            </a:pPr>
            <a:r>
              <a:rPr lang="en-US" sz="800" dirty="0" smtClean="0">
                <a:latin typeface="Arial"/>
                <a:cs typeface="Arial"/>
              </a:rPr>
              <a:t>Keep </a:t>
            </a:r>
            <a:r>
              <a:rPr lang="en-US" sz="800" dirty="0">
                <a:latin typeface="Arial"/>
                <a:cs typeface="Arial"/>
              </a:rPr>
              <a:t>getting 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>
                <a:latin typeface="Arial"/>
                <a:cs typeface="Arial"/>
              </a:rPr>
              <a:t>same results</a:t>
            </a:r>
          </a:p>
        </p:txBody>
      </p:sp>
      <p:sp>
        <p:nvSpPr>
          <p:cNvPr id="17438" name="AutoShape 59"/>
          <p:cNvSpPr>
            <a:spLocks noChangeArrowheads="1"/>
          </p:cNvSpPr>
          <p:nvPr/>
        </p:nvSpPr>
        <p:spPr bwMode="auto">
          <a:xfrm>
            <a:off x="3048000" y="35052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chemeClr val="accent3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7440" name="Line 67"/>
          <p:cNvSpPr>
            <a:spLocks noChangeShapeType="1"/>
          </p:cNvSpPr>
          <p:nvPr/>
        </p:nvSpPr>
        <p:spPr bwMode="auto">
          <a:xfrm flipV="1">
            <a:off x="6858000" y="1828800"/>
            <a:ext cx="22860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 rot="20193995">
            <a:off x="4499577" y="5813371"/>
            <a:ext cx="2744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accent3"/>
                </a:solidFill>
                <a:latin typeface="Arial"/>
                <a:cs typeface="Arial"/>
              </a:rPr>
              <a:t>P</a:t>
            </a:r>
            <a:endParaRPr lang="en-US" sz="10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72200" y="533400"/>
            <a:ext cx="5124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Goal: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3606800" y="6093023"/>
            <a:ext cx="203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        </a:t>
            </a:r>
            <a:r>
              <a:rPr lang="ja-JP" altLang="en-US" sz="1400" dirty="0" smtClean="0">
                <a:latin typeface="Arial"/>
                <a:cs typeface="Arial"/>
              </a:rPr>
              <a:t>“</a:t>
            </a:r>
            <a:r>
              <a:rPr lang="en-US" altLang="ja-JP" sz="1400" dirty="0" smtClean="0">
                <a:latin typeface="Arial"/>
                <a:cs typeface="Arial"/>
              </a:rPr>
              <a:t>Hit the wall</a:t>
            </a:r>
            <a:r>
              <a:rPr lang="ja-JP" altLang="en-US" sz="1400" dirty="0" smtClean="0">
                <a:latin typeface="Arial"/>
                <a:cs typeface="Arial"/>
              </a:rPr>
              <a:t>”</a:t>
            </a:r>
            <a:endParaRPr lang="en-US" altLang="ja-JP" sz="1400" dirty="0">
              <a:latin typeface="Arial"/>
              <a:cs typeface="Arial"/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H="1" flipV="1">
            <a:off x="709083" y="4709582"/>
            <a:ext cx="244586" cy="179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5434429" y="4670691"/>
            <a:ext cx="256657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        </a:t>
            </a:r>
            <a:r>
              <a:rPr lang="ja-JP" altLang="en-US" sz="1400" dirty="0">
                <a:latin typeface="Arial"/>
                <a:cs typeface="Arial"/>
              </a:rPr>
              <a:t>“</a:t>
            </a:r>
            <a:r>
              <a:rPr lang="en-US" altLang="ja-JP" sz="1400" dirty="0">
                <a:latin typeface="Arial"/>
                <a:cs typeface="Arial"/>
              </a:rPr>
              <a:t>Reality</a:t>
            </a:r>
            <a:r>
              <a:rPr lang="ja-JP" altLang="en-US" sz="1400" dirty="0">
                <a:latin typeface="Arial"/>
                <a:cs typeface="Arial"/>
              </a:rPr>
              <a:t>”</a:t>
            </a:r>
            <a:endParaRPr lang="en-US" altLang="ja-JP" sz="1400" dirty="0">
              <a:latin typeface="Arial"/>
              <a:cs typeface="Arial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latin typeface="Arial"/>
                <a:cs typeface="Arial"/>
              </a:rPr>
              <a:t>Consequences of </a:t>
            </a:r>
            <a:r>
              <a:rPr lang="en-US" dirty="0" smtClean="0">
                <a:latin typeface="Arial"/>
                <a:cs typeface="Arial"/>
              </a:rPr>
              <a:t>the crash </a:t>
            </a:r>
            <a:r>
              <a:rPr lang="en-US" dirty="0">
                <a:latin typeface="Arial"/>
                <a:cs typeface="Arial"/>
              </a:rPr>
              <a:t>. . </a:t>
            </a:r>
            <a:r>
              <a:rPr lang="en-US" dirty="0" smtClean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5194302" y="5096936"/>
            <a:ext cx="280571" cy="1947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7433" name="AutoShape 58"/>
          <p:cNvSpPr>
            <a:spLocks noChangeArrowheads="1"/>
          </p:cNvSpPr>
          <p:nvPr/>
        </p:nvSpPr>
        <p:spPr bwMode="auto">
          <a:xfrm>
            <a:off x="5638801" y="4594491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 dirty="0">
                <a:solidFill>
                  <a:schemeClr val="accent3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3495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reality ride 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86800" cy="6722239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337160" y="6432766"/>
            <a:ext cx="762000" cy="1720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2482850"/>
            <a:ext cx="1828800" cy="869950"/>
            <a:chOff x="457200" y="2482850"/>
            <a:chExt cx="1828800" cy="869950"/>
          </a:xfrm>
        </p:grpSpPr>
        <p:sp>
          <p:nvSpPr>
            <p:cNvPr id="17410" name="Text Box 11"/>
            <p:cNvSpPr txBox="1">
              <a:spLocks noChangeArrowheads="1"/>
            </p:cNvSpPr>
            <p:nvPr/>
          </p:nvSpPr>
          <p:spPr bwMode="auto">
            <a:xfrm>
              <a:off x="609600" y="2482850"/>
              <a:ext cx="16764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/>
                  <a:cs typeface="Arial"/>
                </a:rPr>
                <a:t>  </a:t>
              </a:r>
              <a:r>
                <a:rPr lang="en-US" dirty="0" smtClean="0">
                  <a:latin typeface="Arial"/>
                  <a:cs typeface="Arial"/>
                </a:rPr>
                <a:t>Your </a:t>
              </a:r>
              <a:r>
                <a:rPr lang="en-US" dirty="0">
                  <a:latin typeface="Arial"/>
                  <a:cs typeface="Arial"/>
                </a:rPr>
                <a:t>Challenges . . .</a:t>
              </a:r>
            </a:p>
          </p:txBody>
        </p:sp>
        <p:sp>
          <p:nvSpPr>
            <p:cNvPr id="17411" name="Text Box 12"/>
            <p:cNvSpPr txBox="1">
              <a:spLocks noChangeArrowheads="1"/>
            </p:cNvSpPr>
            <p:nvPr/>
          </p:nvSpPr>
          <p:spPr bwMode="auto">
            <a:xfrm>
              <a:off x="685800" y="2711450"/>
              <a:ext cx="64928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Home: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sz="1000" dirty="0">
                  <a:latin typeface="Arial"/>
                  <a:cs typeface="Arial"/>
                </a:rPr>
                <a:t>School: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sz="1000" dirty="0">
                  <a:latin typeface="Arial"/>
                  <a:cs typeface="Arial"/>
                </a:rPr>
                <a:t>Peers:</a:t>
              </a:r>
            </a:p>
          </p:txBody>
        </p:sp>
        <p:sp>
          <p:nvSpPr>
            <p:cNvPr id="17431" name="AutoShape 56"/>
            <p:cNvSpPr>
              <a:spLocks noChangeArrowheads="1"/>
            </p:cNvSpPr>
            <p:nvPr/>
          </p:nvSpPr>
          <p:spPr bwMode="auto">
            <a:xfrm>
              <a:off x="457200" y="248285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447800"/>
            <a:ext cx="1752600" cy="400110"/>
            <a:chOff x="457200" y="1447800"/>
            <a:chExt cx="1752600" cy="400110"/>
          </a:xfrm>
        </p:grpSpPr>
        <p:sp>
          <p:nvSpPr>
            <p:cNvPr id="17414" name="Text Box 17"/>
            <p:cNvSpPr txBox="1">
              <a:spLocks noChangeArrowheads="1"/>
            </p:cNvSpPr>
            <p:nvPr/>
          </p:nvSpPr>
          <p:spPr bwMode="auto">
            <a:xfrm>
              <a:off x="685800" y="1447800"/>
              <a:ext cx="1524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 dirty="0">
                  <a:latin typeface="Arial"/>
                  <a:cs typeface="Arial"/>
                </a:rPr>
                <a:t>Things that get </a:t>
              </a:r>
              <a:r>
                <a:rPr lang="en-US" sz="1000" dirty="0" smtClean="0">
                  <a:latin typeface="Arial"/>
                  <a:cs typeface="Arial"/>
                </a:rPr>
                <a:t>you </a:t>
              </a:r>
              <a:r>
                <a:rPr lang="en-US" sz="1000" dirty="0">
                  <a:latin typeface="Arial"/>
                  <a:cs typeface="Arial"/>
                </a:rPr>
                <a:t>in trouble . . </a:t>
              </a:r>
              <a:r>
                <a:rPr lang="en-US" sz="1000" dirty="0" smtClean="0">
                  <a:latin typeface="Arial"/>
                  <a:cs typeface="Arial"/>
                </a:rPr>
                <a:t>.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7432" name="AutoShape 57"/>
            <p:cNvSpPr>
              <a:spLocks noChangeArrowheads="1"/>
            </p:cNvSpPr>
            <p:nvPr/>
          </p:nvSpPr>
          <p:spPr bwMode="auto">
            <a:xfrm>
              <a:off x="457200" y="15240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chemeClr val="accent3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76071" y="3505200"/>
            <a:ext cx="1819729" cy="2127885"/>
            <a:chOff x="2676071" y="3505200"/>
            <a:chExt cx="1819729" cy="2127885"/>
          </a:xfrm>
        </p:grpSpPr>
        <p:sp>
          <p:nvSpPr>
            <p:cNvPr id="17419" name="Text Box 24"/>
            <p:cNvSpPr txBox="1">
              <a:spLocks noChangeArrowheads="1"/>
            </p:cNvSpPr>
            <p:nvPr/>
          </p:nvSpPr>
          <p:spPr bwMode="auto">
            <a:xfrm>
              <a:off x="3124200" y="3657600"/>
              <a:ext cx="13716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What </a:t>
              </a:r>
              <a:r>
                <a:rPr lang="en-US" sz="1000" dirty="0" smtClean="0">
                  <a:latin typeface="Arial"/>
                  <a:cs typeface="Arial"/>
                </a:rPr>
                <a:t>problems </a:t>
              </a:r>
              <a:r>
                <a:rPr lang="en-US" sz="1000" dirty="0">
                  <a:latin typeface="Arial"/>
                  <a:cs typeface="Arial"/>
                </a:rPr>
                <a:t>do </a:t>
              </a:r>
              <a:r>
                <a:rPr lang="en-US" sz="1000" dirty="0" smtClean="0">
                  <a:latin typeface="Arial"/>
                  <a:cs typeface="Arial"/>
                </a:rPr>
                <a:t>you </a:t>
              </a:r>
              <a:r>
                <a:rPr lang="en-US" sz="1000" dirty="0">
                  <a:latin typeface="Arial"/>
                  <a:cs typeface="Arial"/>
                </a:rPr>
                <a:t>keep having over and over?</a:t>
              </a:r>
            </a:p>
          </p:txBody>
        </p:sp>
        <p:sp>
          <p:nvSpPr>
            <p:cNvPr id="17437" name="Text Box 47"/>
            <p:cNvSpPr txBox="1">
              <a:spLocks noChangeArrowheads="1"/>
            </p:cNvSpPr>
            <p:nvPr/>
          </p:nvSpPr>
          <p:spPr bwMode="auto">
            <a:xfrm>
              <a:off x="2676071" y="4648200"/>
              <a:ext cx="99800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marL="115888" indent="-115888" eaLnBrk="1" hangingPunct="1">
                <a:spcBef>
                  <a:spcPts val="12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Frustrated</a:t>
              </a:r>
              <a:endParaRPr lang="en-US" sz="800" dirty="0" smtClean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Confused</a:t>
              </a:r>
              <a:endParaRPr lang="en-US" sz="800" dirty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Angry</a:t>
              </a:r>
              <a:endParaRPr lang="en-US" sz="800" dirty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Scared</a:t>
              </a:r>
              <a:endParaRPr lang="en-US" sz="800" dirty="0">
                <a:latin typeface="Arial"/>
                <a:cs typeface="Arial"/>
              </a:endParaRPr>
            </a:p>
            <a:p>
              <a:pPr marL="115888" indent="-115888" eaLnBrk="1" hangingPunct="1">
                <a:spcBef>
                  <a:spcPts val="300"/>
                </a:spcBef>
                <a:buFontTx/>
                <a:buChar char="-"/>
              </a:pPr>
              <a:r>
                <a:rPr lang="en-US" sz="800" dirty="0" smtClean="0">
                  <a:latin typeface="Arial"/>
                  <a:cs typeface="Arial"/>
                </a:rPr>
                <a:t>Keep </a:t>
              </a:r>
              <a:r>
                <a:rPr lang="en-US" sz="800" dirty="0">
                  <a:latin typeface="Arial"/>
                  <a:cs typeface="Arial"/>
                </a:rPr>
                <a:t>getting </a:t>
              </a:r>
              <a:r>
                <a:rPr lang="en-US" sz="800" dirty="0" smtClean="0">
                  <a:latin typeface="Arial"/>
                  <a:cs typeface="Arial"/>
                </a:rPr>
                <a:t> </a:t>
              </a:r>
              <a:r>
                <a:rPr lang="en-US" sz="800" dirty="0">
                  <a:latin typeface="Arial"/>
                  <a:cs typeface="Arial"/>
                </a:rPr>
                <a:t>same results</a:t>
              </a:r>
            </a:p>
          </p:txBody>
        </p:sp>
        <p:sp>
          <p:nvSpPr>
            <p:cNvPr id="17438" name="AutoShape 59"/>
            <p:cNvSpPr>
              <a:spLocks noChangeArrowheads="1"/>
            </p:cNvSpPr>
            <p:nvPr/>
          </p:nvSpPr>
          <p:spPr bwMode="auto">
            <a:xfrm>
              <a:off x="3048000" y="3505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sp>
        <p:nvSpPr>
          <p:cNvPr id="40" name="Text Box 8"/>
          <p:cNvSpPr txBox="1">
            <a:spLocks noChangeArrowheads="1"/>
          </p:cNvSpPr>
          <p:nvPr/>
        </p:nvSpPr>
        <p:spPr bwMode="auto">
          <a:xfrm rot="5910248">
            <a:off x="4098336" y="2616970"/>
            <a:ext cx="184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endParaRPr lang="en-US" sz="9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172200" y="533400"/>
            <a:ext cx="5124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/>
                <a:cs typeface="Arial"/>
              </a:rPr>
              <a:t>Goal:</a:t>
            </a:r>
            <a:endParaRPr lang="en-US" sz="1000" dirty="0"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6800" y="4484814"/>
            <a:ext cx="2032000" cy="1915986"/>
            <a:chOff x="3606800" y="4484814"/>
            <a:chExt cx="2032000" cy="1915986"/>
          </a:xfrm>
        </p:grpSpPr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3606800" y="6093023"/>
              <a:ext cx="203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/>
                  <a:cs typeface="Arial"/>
                </a:rPr>
                <a:t>        </a:t>
              </a:r>
              <a:r>
                <a:rPr lang="ja-JP" altLang="en-US" sz="1400" dirty="0" smtClean="0">
                  <a:latin typeface="Arial"/>
                  <a:cs typeface="Arial"/>
                </a:rPr>
                <a:t>“</a:t>
              </a:r>
              <a:r>
                <a:rPr lang="en-US" altLang="ja-JP" sz="1400" dirty="0" smtClean="0">
                  <a:latin typeface="Arial"/>
                  <a:cs typeface="Arial"/>
                </a:rPr>
                <a:t>Hit the wall</a:t>
              </a:r>
              <a:r>
                <a:rPr lang="ja-JP" altLang="en-US" sz="1400" dirty="0" smtClean="0">
                  <a:latin typeface="Arial"/>
                  <a:cs typeface="Arial"/>
                </a:rPr>
                <a:t>”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41749" y="4484814"/>
              <a:ext cx="168325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0" cap="none" spc="-150" dirty="0">
                <a:ln w="12700">
                  <a:noFill/>
                  <a:prstDash val="solid"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FF00"/>
                    </a:gs>
                  </a:gsLst>
                  <a:lin ang="588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83000"/>
                    </a:prstClr>
                  </a:outerShdw>
                </a:effectLst>
                <a:latin typeface="Arial Black"/>
                <a:cs typeface="Arial Black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4302" y="4594491"/>
            <a:ext cx="2806698" cy="1882509"/>
            <a:chOff x="5194302" y="4594491"/>
            <a:chExt cx="2806698" cy="1882509"/>
          </a:xfrm>
        </p:grpSpPr>
        <p:sp>
          <p:nvSpPr>
            <p:cNvPr id="17416" name="Text Box 21"/>
            <p:cNvSpPr txBox="1">
              <a:spLocks noChangeArrowheads="1"/>
            </p:cNvSpPr>
            <p:nvPr/>
          </p:nvSpPr>
          <p:spPr bwMode="auto">
            <a:xfrm>
              <a:off x="5257800" y="5605790"/>
              <a:ext cx="26670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smtClean="0">
                  <a:latin typeface="Arial"/>
                  <a:cs typeface="Arial"/>
                </a:rPr>
                <a:t>Will these things give you lasting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417" name="Text Box 22"/>
            <p:cNvSpPr txBox="1">
              <a:spLocks noChangeArrowheads="1"/>
            </p:cNvSpPr>
            <p:nvPr/>
          </p:nvSpPr>
          <p:spPr bwMode="auto">
            <a:xfrm>
              <a:off x="5841473" y="5830669"/>
              <a:ext cx="12451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Opportunity</a:t>
              </a:r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?</a:t>
              </a:r>
            </a:p>
            <a:p>
              <a:pPr eaLnBrk="1" hangingPunct="1"/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Freedom?</a:t>
              </a:r>
            </a:p>
            <a:p>
              <a:pPr eaLnBrk="1" hangingPunct="1"/>
              <a:r>
                <a:rPr lang="en-US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Self </a:t>
              </a:r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Respect?</a:t>
              </a:r>
            </a:p>
          </p:txBody>
        </p:sp>
        <p:sp>
          <p:nvSpPr>
            <p:cNvPr id="17415" name="Text Box 19"/>
            <p:cNvSpPr txBox="1">
              <a:spLocks noChangeArrowheads="1"/>
            </p:cNvSpPr>
            <p:nvPr/>
          </p:nvSpPr>
          <p:spPr bwMode="auto">
            <a:xfrm>
              <a:off x="5434429" y="4670691"/>
              <a:ext cx="2566571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latin typeface="Arial"/>
                  <a:cs typeface="Arial"/>
                </a:rPr>
                <a:t>        </a:t>
              </a:r>
              <a:r>
                <a:rPr lang="ja-JP" altLang="en-US" sz="1400" dirty="0">
                  <a:latin typeface="Arial"/>
                  <a:cs typeface="Arial"/>
                </a:rPr>
                <a:t>“</a:t>
              </a:r>
              <a:r>
                <a:rPr lang="en-US" altLang="ja-JP" sz="1400" dirty="0">
                  <a:latin typeface="Arial"/>
                  <a:cs typeface="Arial"/>
                </a:rPr>
                <a:t>Reality</a:t>
              </a:r>
              <a:r>
                <a:rPr lang="ja-JP" altLang="en-US" sz="1400" dirty="0">
                  <a:latin typeface="Arial"/>
                  <a:cs typeface="Arial"/>
                </a:rPr>
                <a:t>”</a:t>
              </a:r>
              <a:endParaRPr lang="en-US" altLang="ja-JP" sz="1400" dirty="0">
                <a:latin typeface="Arial"/>
                <a:cs typeface="Arial"/>
              </a:endParaRPr>
            </a:p>
            <a:p>
              <a:pPr eaLnBrk="1" hangingPunct="1">
                <a:spcBef>
                  <a:spcPct val="20000"/>
                </a:spcBef>
              </a:pPr>
              <a:r>
                <a:rPr lang="en-US" dirty="0">
                  <a:latin typeface="Arial"/>
                  <a:cs typeface="Arial"/>
                </a:rPr>
                <a:t>Consequences of </a:t>
              </a:r>
              <a:r>
                <a:rPr lang="en-US" dirty="0" smtClean="0">
                  <a:latin typeface="Arial"/>
                  <a:cs typeface="Arial"/>
                </a:rPr>
                <a:t>the crash </a:t>
              </a:r>
              <a:r>
                <a:rPr lang="en-US" dirty="0">
                  <a:latin typeface="Arial"/>
                  <a:cs typeface="Arial"/>
                </a:rPr>
                <a:t>. . </a:t>
              </a:r>
              <a:r>
                <a:rPr lang="en-US" dirty="0" smtClean="0">
                  <a:latin typeface="Arial"/>
                  <a:cs typeface="Arial"/>
                </a:rPr>
                <a:t>.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5194302" y="5096936"/>
              <a:ext cx="280571" cy="1947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433" name="AutoShape 58"/>
            <p:cNvSpPr>
              <a:spLocks noChangeArrowheads="1"/>
            </p:cNvSpPr>
            <p:nvPr/>
          </p:nvSpPr>
          <p:spPr bwMode="auto">
            <a:xfrm>
              <a:off x="5638801" y="4594491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53" name="Oval 5"/>
          <p:cNvSpPr>
            <a:spLocks noChangeArrowheads="1"/>
          </p:cNvSpPr>
          <p:nvPr/>
        </p:nvSpPr>
        <p:spPr bwMode="auto">
          <a:xfrm rot="343613">
            <a:off x="2428516" y="398679"/>
            <a:ext cx="2192147" cy="86570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7428" name="AutoShape 53"/>
          <p:cNvSpPr>
            <a:spLocks noChangeArrowheads="1"/>
          </p:cNvSpPr>
          <p:nvPr/>
        </p:nvSpPr>
        <p:spPr bwMode="auto">
          <a:xfrm>
            <a:off x="2465911" y="349251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5951794" y="356418"/>
            <a:ext cx="1981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rgbClr val="CC0000"/>
              </a:solidFill>
              <a:latin typeface="Times New Roman" charset="0"/>
            </a:endParaRPr>
          </a:p>
        </p:txBody>
      </p:sp>
      <p:sp>
        <p:nvSpPr>
          <p:cNvPr id="17429" name="AutoShape 54"/>
          <p:cNvSpPr>
            <a:spLocks noChangeArrowheads="1"/>
          </p:cNvSpPr>
          <p:nvPr/>
        </p:nvSpPr>
        <p:spPr bwMode="auto">
          <a:xfrm>
            <a:off x="5992289" y="488949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b="0">
                <a:solidFill>
                  <a:schemeClr val="accent3"/>
                </a:solidFill>
                <a:latin typeface="Arial"/>
                <a:cs typeface="Arial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87014" y="3784602"/>
            <a:ext cx="1186002" cy="649813"/>
            <a:chOff x="1887014" y="3784602"/>
            <a:chExt cx="1186002" cy="649813"/>
          </a:xfrm>
        </p:grpSpPr>
        <p:sp>
          <p:nvSpPr>
            <p:cNvPr id="17412" name="Text Box 15"/>
            <p:cNvSpPr txBox="1">
              <a:spLocks noChangeArrowheads="1"/>
            </p:cNvSpPr>
            <p:nvPr/>
          </p:nvSpPr>
          <p:spPr bwMode="auto">
            <a:xfrm>
              <a:off x="2386546" y="3937002"/>
              <a:ext cx="606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Arial"/>
                  <a:cs typeface="Arial"/>
                </a:rPr>
                <a:t>School</a:t>
              </a:r>
            </a:p>
          </p:txBody>
        </p:sp>
        <p:sp>
          <p:nvSpPr>
            <p:cNvPr id="17413" name="Text Box 16"/>
            <p:cNvSpPr txBox="1">
              <a:spLocks noChangeArrowheads="1"/>
            </p:cNvSpPr>
            <p:nvPr/>
          </p:nvSpPr>
          <p:spPr bwMode="auto">
            <a:xfrm>
              <a:off x="2538946" y="3784602"/>
              <a:ext cx="5340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Arial"/>
                  <a:cs typeface="Arial"/>
                </a:rPr>
                <a:t>Peers</a:t>
              </a:r>
            </a:p>
          </p:txBody>
        </p:sp>
        <p:sp>
          <p:nvSpPr>
            <p:cNvPr id="17430" name="AutoShape 55"/>
            <p:cNvSpPr>
              <a:spLocks noChangeArrowheads="1"/>
            </p:cNvSpPr>
            <p:nvPr/>
          </p:nvSpPr>
          <p:spPr bwMode="auto">
            <a:xfrm>
              <a:off x="1887014" y="428201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 dirty="0">
                  <a:solidFill>
                    <a:schemeClr val="accent3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7436" name="Text Box 14"/>
            <p:cNvSpPr txBox="1">
              <a:spLocks noChangeArrowheads="1"/>
            </p:cNvSpPr>
            <p:nvPr/>
          </p:nvSpPr>
          <p:spPr bwMode="auto">
            <a:xfrm>
              <a:off x="2157946" y="4089402"/>
              <a:ext cx="5365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Home</a:t>
              </a:r>
            </a:p>
          </p:txBody>
        </p:sp>
      </p:grpSp>
      <p:sp>
        <p:nvSpPr>
          <p:cNvPr id="51" name="Text Box 38"/>
          <p:cNvSpPr txBox="1">
            <a:spLocks noChangeArrowheads="1"/>
          </p:cNvSpPr>
          <p:nvPr/>
        </p:nvSpPr>
        <p:spPr bwMode="auto">
          <a:xfrm rot="21021945">
            <a:off x="7633394" y="2596699"/>
            <a:ext cx="1001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/>
                <a:cs typeface="Arial"/>
              </a:rPr>
              <a:t>More Options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080250" y="3749676"/>
            <a:ext cx="1767243" cy="441324"/>
            <a:chOff x="7080250" y="3749676"/>
            <a:chExt cx="1767243" cy="441324"/>
          </a:xfrm>
        </p:grpSpPr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7080250" y="3749676"/>
              <a:ext cx="17672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Who Can Support </a:t>
              </a:r>
              <a:r>
                <a:rPr lang="en-US" dirty="0" smtClean="0">
                  <a:latin typeface="Arial"/>
                  <a:cs typeface="Arial"/>
                </a:rPr>
                <a:t>You?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6" name="Line 42"/>
            <p:cNvSpPr>
              <a:spLocks noChangeShapeType="1"/>
            </p:cNvSpPr>
            <p:nvPr/>
          </p:nvSpPr>
          <p:spPr bwMode="auto">
            <a:xfrm flipH="1">
              <a:off x="7156450" y="4038600"/>
              <a:ext cx="304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91000" y="1447800"/>
            <a:ext cx="1905000" cy="1268422"/>
            <a:chOff x="4191000" y="1447800"/>
            <a:chExt cx="1905000" cy="1268422"/>
          </a:xfrm>
        </p:grpSpPr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4479925" y="1447800"/>
              <a:ext cx="1616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What will </a:t>
              </a:r>
              <a:r>
                <a:rPr lang="en-US" sz="1000" dirty="0" smtClean="0">
                  <a:latin typeface="Arial"/>
                  <a:cs typeface="Arial"/>
                </a:rPr>
                <a:t>your </a:t>
              </a:r>
              <a:r>
                <a:rPr lang="en-US" sz="1200" dirty="0">
                  <a:solidFill>
                    <a:srgbClr val="FF0000"/>
                  </a:solidFill>
                  <a:latin typeface="Arial"/>
                  <a:cs typeface="Arial"/>
                </a:rPr>
                <a:t>r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Arial"/>
                  <a:cs typeface="Arial"/>
                </a:rPr>
                <a:t>eality</a:t>
              </a:r>
              <a:r>
                <a:rPr lang="en-US" altLang="ja-JP" sz="1000" dirty="0" smtClean="0">
                  <a:latin typeface="Arial"/>
                  <a:cs typeface="Arial"/>
                </a:rPr>
                <a:t> </a:t>
              </a:r>
              <a:r>
                <a:rPr lang="en-US" altLang="ja-JP" sz="1000" dirty="0">
                  <a:latin typeface="Arial"/>
                  <a:cs typeface="Arial"/>
                </a:rPr>
                <a:t>be when </a:t>
              </a:r>
              <a:r>
                <a:rPr lang="en-US" altLang="ja-JP" sz="1000" dirty="0" smtClean="0">
                  <a:latin typeface="Arial"/>
                  <a:cs typeface="Arial"/>
                </a:rPr>
                <a:t>you </a:t>
              </a:r>
              <a:r>
                <a:rPr lang="en-US" altLang="ja-JP" sz="1000" dirty="0">
                  <a:latin typeface="Arial"/>
                  <a:cs typeface="Arial"/>
                </a:rPr>
                <a:t>ride here?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63" name="Text Box 30"/>
            <p:cNvSpPr txBox="1">
              <a:spLocks noChangeArrowheads="1"/>
            </p:cNvSpPr>
            <p:nvPr/>
          </p:nvSpPr>
          <p:spPr bwMode="auto">
            <a:xfrm>
              <a:off x="4495800" y="1828800"/>
              <a:ext cx="888985" cy="88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1000" dirty="0">
                  <a:latin typeface="Arial"/>
                  <a:cs typeface="Arial"/>
                </a:rPr>
                <a:t>At Home: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sz="1000" dirty="0">
                  <a:latin typeface="Arial"/>
                  <a:cs typeface="Arial"/>
                </a:rPr>
                <a:t>At School:</a:t>
              </a:r>
            </a:p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sz="1000" dirty="0">
                  <a:latin typeface="Arial"/>
                  <a:cs typeface="Arial"/>
                </a:rPr>
                <a:t>With Peers:</a:t>
              </a:r>
              <a:br>
                <a:rPr lang="en-US" sz="1000" dirty="0">
                  <a:latin typeface="Arial"/>
                  <a:cs typeface="Arial"/>
                </a:rPr>
              </a:br>
              <a:r>
                <a:rPr lang="en-US" sz="1000" dirty="0">
                  <a:latin typeface="Arial"/>
                  <a:cs typeface="Arial"/>
                </a:rPr>
                <a:t>In Future:</a:t>
              </a:r>
            </a:p>
          </p:txBody>
        </p:sp>
        <p:sp>
          <p:nvSpPr>
            <p:cNvPr id="64" name="AutoShape 61"/>
            <p:cNvSpPr>
              <a:spLocks noChangeArrowheads="1"/>
            </p:cNvSpPr>
            <p:nvPr/>
          </p:nvSpPr>
          <p:spPr bwMode="auto">
            <a:xfrm>
              <a:off x="4191000" y="150812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chemeClr val="accent3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91200" y="1828800"/>
            <a:ext cx="1312863" cy="609600"/>
            <a:chOff x="5791200" y="1828800"/>
            <a:chExt cx="1312863" cy="609600"/>
          </a:xfrm>
        </p:grpSpPr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5791200" y="2038290"/>
              <a:ext cx="13128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/>
                  <a:cs typeface="Arial"/>
                </a:rPr>
                <a:t>What </a:t>
              </a:r>
              <a:r>
                <a:rPr lang="en-US" sz="1000" dirty="0" smtClean="0">
                  <a:latin typeface="Arial"/>
                  <a:cs typeface="Arial"/>
                </a:rPr>
                <a:t>choices will</a:t>
              </a:r>
            </a:p>
            <a:p>
              <a:pPr eaLnBrk="1" hangingPunct="1"/>
              <a:r>
                <a:rPr lang="en-US" sz="1000" dirty="0" smtClean="0">
                  <a:latin typeface="Arial"/>
                  <a:cs typeface="Arial"/>
                </a:rPr>
                <a:t>give you. </a:t>
              </a:r>
              <a:r>
                <a:rPr lang="en-US" sz="1000" dirty="0">
                  <a:latin typeface="Arial"/>
                  <a:cs typeface="Arial"/>
                </a:rPr>
                <a:t>. .</a:t>
              </a:r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V="1">
              <a:off x="6858000" y="1828800"/>
              <a:ext cx="228600" cy="200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81000" y="4343400"/>
            <a:ext cx="1553745" cy="959095"/>
            <a:chOff x="381000" y="4343400"/>
            <a:chExt cx="1553745" cy="959095"/>
          </a:xfrm>
        </p:grpSpPr>
        <p:sp>
          <p:nvSpPr>
            <p:cNvPr id="74" name="Text Box 39"/>
            <p:cNvSpPr txBox="1">
              <a:spLocks noChangeArrowheads="1"/>
            </p:cNvSpPr>
            <p:nvPr/>
          </p:nvSpPr>
          <p:spPr bwMode="auto">
            <a:xfrm rot="2096789">
              <a:off x="880575" y="5056274"/>
              <a:ext cx="10541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 smtClean="0">
                  <a:latin typeface="Arial"/>
                  <a:cs typeface="Arial"/>
                </a:rPr>
                <a:t>Start ride over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75" name="AutoShape 60"/>
            <p:cNvSpPr>
              <a:spLocks noChangeArrowheads="1"/>
            </p:cNvSpPr>
            <p:nvPr/>
          </p:nvSpPr>
          <p:spPr bwMode="auto">
            <a:xfrm>
              <a:off x="381000" y="43434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b="0">
                  <a:solidFill>
                    <a:schemeClr val="accent3"/>
                  </a:solidFill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 flipV="1">
              <a:off x="709083" y="4709582"/>
              <a:ext cx="244586" cy="179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77" name="Oval 30"/>
          <p:cNvSpPr>
            <a:spLocks noChangeArrowheads="1"/>
          </p:cNvSpPr>
          <p:nvPr/>
        </p:nvSpPr>
        <p:spPr bwMode="auto">
          <a:xfrm rot="20418887">
            <a:off x="639671" y="3481702"/>
            <a:ext cx="2500936" cy="8462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rgbClr val="CC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710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 animBg="1"/>
      <p:bldP spid="53" grpId="1" animBg="1"/>
      <p:bldP spid="17428" grpId="0" animBg="1"/>
      <p:bldP spid="54" grpId="0" animBg="1"/>
      <p:bldP spid="54" grpId="1" animBg="1"/>
      <p:bldP spid="17429" grpId="0" animBg="1"/>
      <p:bldP spid="51" grpId="0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Create your own music activity slide. This may </a:t>
            </a:r>
            <a:r>
              <a:rPr lang="en-US" dirty="0"/>
              <a:t>include </a:t>
            </a:r>
            <a:r>
              <a:rPr lang="en-US" dirty="0" smtClean="0"/>
              <a:t>a WhyTry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Create your own learning activity slide.  This may </a:t>
            </a:r>
            <a:r>
              <a:rPr lang="en-US" dirty="0"/>
              <a:t>include </a:t>
            </a:r>
            <a:r>
              <a:rPr lang="en-US" dirty="0" smtClean="0"/>
              <a:t>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Create your own journal activity slide.  This slide may </a:t>
            </a:r>
            <a:r>
              <a:rPr lang="en-US" dirty="0"/>
              <a:t>include </a:t>
            </a:r>
            <a:r>
              <a:rPr lang="en-US" dirty="0" smtClean="0"/>
              <a:t>an art activity, observation activity, or game plan exercise from the </a:t>
            </a:r>
            <a:r>
              <a:rPr lang="en-US" dirty="0" err="1" smtClean="0"/>
              <a:t>WhyTry</a:t>
            </a:r>
            <a:r>
              <a:rPr lang="en-US" dirty="0" smtClean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</Words>
  <Application>Microsoft Macintosh PowerPoint</Application>
  <PresentationFormat>On-screen Show (4:3)</PresentationFormat>
  <Paragraphs>102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2017-06-15T15:53:31Z</dcterms:modified>
</cp:coreProperties>
</file>