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656" r:id="rId2"/>
    <p:sldId id="1015" r:id="rId3"/>
    <p:sldId id="1007" r:id="rId4"/>
    <p:sldId id="1019" r:id="rId5"/>
    <p:sldId id="1020" r:id="rId6"/>
    <p:sldId id="1021" r:id="rId7"/>
    <p:sldId id="1022" r:id="rId8"/>
    <p:sldId id="1023" r:id="rId9"/>
    <p:sldId id="102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  <a:srgbClr val="C00000"/>
    <a:srgbClr val="006600"/>
    <a:srgbClr val="FF3300"/>
    <a:srgbClr val="009900"/>
    <a:srgbClr val="3333FF"/>
    <a:srgbClr val="006633"/>
    <a:srgbClr val="003366"/>
    <a:srgbClr val="6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3" autoAdjust="0"/>
    <p:restoredTop sz="94660"/>
  </p:normalViewPr>
  <p:slideViewPr>
    <p:cSldViewPr showGuides="1">
      <p:cViewPr>
        <p:scale>
          <a:sx n="140" d="100"/>
          <a:sy n="140" d="100"/>
        </p:scale>
        <p:origin x="-152" y="192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03" d="100"/>
          <a:sy n="103" d="100"/>
        </p:scale>
        <p:origin x="-244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02BAC6E-9C58-4004-BFB5-FB41FF19C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21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9F149799-E20A-4AB6-94CC-CC092FC88CCD}" type="datetime1">
              <a:rPr lang="en-US"/>
              <a:pPr>
                <a:defRPr/>
              </a:pPr>
              <a:t>1/12/15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2D6F97F-E62D-49BF-B291-16A5DA99A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36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fld id="{4050F161-3F03-2D4D-98F9-48AD10D164FB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fld id="{4050F161-3F03-2D4D-98F9-48AD10D164FB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Action Button: Return 16">
            <a:hlinkClick r:id="" action="ppaction://hlinkshowjump?jump=lastslideviewed" highlightClick="1"/>
          </p:cNvPr>
          <p:cNvSpPr/>
          <p:nvPr userDrawn="1"/>
        </p:nvSpPr>
        <p:spPr bwMode="auto">
          <a:xfrm>
            <a:off x="4464778" y="6643943"/>
            <a:ext cx="251622" cy="196676"/>
          </a:xfrm>
          <a:prstGeom prst="actionButtonReturn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Md BT" pitchFamily="34" charset="0"/>
            </a:endParaRPr>
          </a:p>
        </p:txBody>
      </p:sp>
      <p:sp>
        <p:nvSpPr>
          <p:cNvPr id="22" name="Action Button: Custom 21">
            <a:hlinkClick r:id="" action="ppaction://hlinkshowjump?jump=lastslideviewed" highlightClick="1"/>
          </p:cNvPr>
          <p:cNvSpPr/>
          <p:nvPr userDrawn="1"/>
        </p:nvSpPr>
        <p:spPr bwMode="auto">
          <a:xfrm>
            <a:off x="4343400" y="6537325"/>
            <a:ext cx="533400" cy="396875"/>
          </a:xfrm>
          <a:prstGeom prst="actionButtonBlank">
            <a:avLst/>
          </a:prstGeom>
          <a:solidFill>
            <a:schemeClr val="accent3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5" r:id="rId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image" Target="../media/image4.png"/><Relationship Id="rId6" Type="http://schemas.openxmlformats.org/officeDocument/2006/relationships/slide" Target="slide6.xml"/><Relationship Id="rId7" Type="http://schemas.openxmlformats.org/officeDocument/2006/relationships/image" Target="../media/image5.png"/><Relationship Id="rId8" Type="http://schemas.openxmlformats.org/officeDocument/2006/relationships/slide" Target="slide8.xml"/><Relationship Id="rId9" Type="http://schemas.openxmlformats.org/officeDocument/2006/relationships/image" Target="../media/image6.png"/><Relationship Id="rId10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5347" y="5410200"/>
            <a:ext cx="27585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Reality Ride</a:t>
            </a:r>
          </a:p>
          <a:p>
            <a:pPr algn="ctr"/>
            <a:r>
              <a:rPr lang="en-US" sz="1800" dirty="0" smtClean="0">
                <a:latin typeface="Arial"/>
                <a:cs typeface="Arial"/>
              </a:rPr>
              <a:t>(Lesson Plan Template)</a:t>
            </a:r>
          </a:p>
        </p:txBody>
      </p:sp>
      <p:pic>
        <p:nvPicPr>
          <p:cNvPr id="5" name="Picture 4" descr="Slide0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4"/>
          <a:stretch/>
        </p:blipFill>
        <p:spPr>
          <a:xfrm>
            <a:off x="1568681" y="640080"/>
            <a:ext cx="5854237" cy="438912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T_LOGO.png"/>
          <p:cNvPicPr>
            <a:picLocks noChangeAspect="1"/>
          </p:cNvPicPr>
          <p:nvPr/>
        </p:nvPicPr>
        <p:blipFill rotWithShape="1">
          <a:blip r:embed="rId2" cstate="print"/>
          <a:srcRect b="18658"/>
          <a:stretch/>
        </p:blipFill>
        <p:spPr>
          <a:xfrm>
            <a:off x="152400" y="152400"/>
            <a:ext cx="1117600" cy="710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133600" y="38100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ATTENTION GETTER</a:t>
            </a:r>
            <a:endParaRPr lang="en-US" sz="1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057400" y="5638800"/>
            <a:ext cx="4953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Create your own </a:t>
            </a:r>
            <a:r>
              <a:rPr lang="en-US" dirty="0" smtClean="0"/>
              <a:t>attention-getter slide to </a:t>
            </a:r>
            <a:r>
              <a:rPr lang="en-US" dirty="0" smtClean="0"/>
              <a:t>start today’s lesson.  This slide may </a:t>
            </a:r>
            <a:r>
              <a:rPr lang="en-US" dirty="0"/>
              <a:t>include music, </a:t>
            </a:r>
            <a:r>
              <a:rPr lang="en-US" dirty="0" smtClean="0"/>
              <a:t>a story, an object lesson, a "</a:t>
            </a:r>
            <a:r>
              <a:rPr lang="en-US" dirty="0"/>
              <a:t>Surrendering the One-up" </a:t>
            </a:r>
            <a:r>
              <a:rPr lang="en-US" dirty="0" smtClean="0"/>
              <a:t>activity, </a:t>
            </a:r>
            <a:r>
              <a:rPr lang="en-US" dirty="0" smtClean="0"/>
              <a:t>a group poll, or </a:t>
            </a:r>
            <a:r>
              <a:rPr lang="en-US" dirty="0"/>
              <a:t>a brief movie </a:t>
            </a:r>
            <a:r>
              <a:rPr lang="en-US" dirty="0" smtClean="0"/>
              <a:t>clip.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926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lide0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4"/>
          <a:stretch/>
        </p:blipFill>
        <p:spPr>
          <a:xfrm>
            <a:off x="3124200" y="1295400"/>
            <a:ext cx="2743200" cy="21336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95600" y="228600"/>
            <a:ext cx="3121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effectLst>
                  <a:outerShdw blurRad="127000" dist="63500" dir="2700000" algn="tl" rotWithShape="0">
                    <a:srgbClr val="000000">
                      <a:alpha val="45000"/>
                    </a:srgbClr>
                  </a:outerShdw>
                </a:effectLst>
                <a:latin typeface="Arial"/>
                <a:cs typeface="Arial"/>
              </a:rPr>
              <a:t>Reality Ride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96987" y="4111823"/>
            <a:ext cx="3000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 smtClean="0">
                <a:latin typeface="Arial"/>
                <a:cs typeface="Arial"/>
                <a:hlinkClick r:id="rId3" action="ppaction://hlinksldjump"/>
              </a:rPr>
              <a:t>Animated Metaphor Walkthrough</a:t>
            </a:r>
            <a:endParaRPr lang="en-US" sz="1400" dirty="0" smtClean="0">
              <a:latin typeface="Arial"/>
              <a:cs typeface="Arial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049825" y="5029200"/>
            <a:ext cx="942786" cy="1268679"/>
            <a:chOff x="3049825" y="5029200"/>
            <a:chExt cx="942786" cy="1268679"/>
          </a:xfrm>
        </p:grpSpPr>
        <p:sp>
          <p:nvSpPr>
            <p:cNvPr id="10" name="TextBox 9"/>
            <p:cNvSpPr txBox="1"/>
            <p:nvPr/>
          </p:nvSpPr>
          <p:spPr>
            <a:xfrm>
              <a:off x="3049825" y="5990102"/>
              <a:ext cx="9427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4" action="ppaction://hlinksldjump"/>
                </a:rPr>
                <a:t>Learning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8" name="Picture 1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9825" y="5029200"/>
              <a:ext cx="914400" cy="908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8" name="Group 47"/>
          <p:cNvGrpSpPr/>
          <p:nvPr/>
        </p:nvGrpSpPr>
        <p:grpSpPr>
          <a:xfrm>
            <a:off x="914400" y="5029200"/>
            <a:ext cx="914400" cy="1268187"/>
            <a:chOff x="914400" y="5029200"/>
            <a:chExt cx="914400" cy="1268187"/>
          </a:xfrm>
        </p:grpSpPr>
        <p:sp>
          <p:nvSpPr>
            <p:cNvPr id="14" name="TextBox 13"/>
            <p:cNvSpPr txBox="1"/>
            <p:nvPr/>
          </p:nvSpPr>
          <p:spPr>
            <a:xfrm>
              <a:off x="1012374" y="5989610"/>
              <a:ext cx="6934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6" action="ppaction://hlinksldjump"/>
                </a:rPr>
                <a:t>Music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9" name="Picture 18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44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0" name="Group 49"/>
          <p:cNvGrpSpPr/>
          <p:nvPr/>
        </p:nvGrpSpPr>
        <p:grpSpPr>
          <a:xfrm>
            <a:off x="5181600" y="5029200"/>
            <a:ext cx="914400" cy="1281344"/>
            <a:chOff x="5181600" y="5029200"/>
            <a:chExt cx="914400" cy="1281344"/>
          </a:xfrm>
        </p:grpSpPr>
        <p:sp>
          <p:nvSpPr>
            <p:cNvPr id="9" name="TextBox 8"/>
            <p:cNvSpPr txBox="1"/>
            <p:nvPr/>
          </p:nvSpPr>
          <p:spPr>
            <a:xfrm>
              <a:off x="5226999" y="6002767"/>
              <a:ext cx="8331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8" action="ppaction://hlinksldjump"/>
                </a:rPr>
                <a:t>Journal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7" name="Picture 16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816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1" name="Group 50"/>
          <p:cNvGrpSpPr/>
          <p:nvPr/>
        </p:nvGrpSpPr>
        <p:grpSpPr>
          <a:xfrm>
            <a:off x="7315200" y="5029200"/>
            <a:ext cx="914400" cy="1268187"/>
            <a:chOff x="7315200" y="5029200"/>
            <a:chExt cx="914400" cy="1268187"/>
          </a:xfrm>
        </p:grpSpPr>
        <p:pic>
          <p:nvPicPr>
            <p:cNvPr id="31" name="Picture 30">
              <a:hlinkClick r:id="rId10" action="ppaction://hlinksldjump"/>
            </p:cNvPr>
            <p:cNvPicPr preferRelativeResize="0"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152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7458529" y="5989610"/>
              <a:ext cx="6702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10" action="ppaction://hlinksldjump"/>
                </a:rPr>
                <a:t>Video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630387" y="3663312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  <a:hlinkClick r:id="rId12" action="ppaction://hlinksldjump"/>
              </a:rPr>
              <a:t>Complete Metaphor</a:t>
            </a:r>
            <a:endParaRPr lang="en-US" sz="1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5475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1752" y="228600"/>
            <a:ext cx="8549640" cy="6400800"/>
            <a:chOff x="301752" y="228600"/>
            <a:chExt cx="8549640" cy="6400800"/>
          </a:xfrm>
        </p:grpSpPr>
        <p:pic>
          <p:nvPicPr>
            <p:cNvPr id="35" name="Picture 2"/>
            <p:cNvPicPr preferRelativeResize="0"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" t="2635" r="2252" b="2750"/>
            <a:stretch/>
          </p:blipFill>
          <p:spPr bwMode="auto">
            <a:xfrm>
              <a:off x="301752" y="228600"/>
              <a:ext cx="8549640" cy="6400800"/>
            </a:xfrm>
            <a:prstGeom prst="rect">
              <a:avLst/>
            </a:prstGeom>
            <a:ln w="9525" cmpd="sng">
              <a:solidFill>
                <a:srgbClr val="000000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Rectangle 56"/>
            <p:cNvSpPr/>
            <p:nvPr/>
          </p:nvSpPr>
          <p:spPr bwMode="auto">
            <a:xfrm>
              <a:off x="364612" y="6387698"/>
              <a:ext cx="914400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609600" y="2482850"/>
            <a:ext cx="1676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  </a:t>
            </a:r>
            <a:r>
              <a:rPr lang="en-US" dirty="0" smtClean="0">
                <a:latin typeface="Arial"/>
                <a:cs typeface="Arial"/>
              </a:rPr>
              <a:t>Your </a:t>
            </a:r>
            <a:r>
              <a:rPr lang="en-US" dirty="0">
                <a:latin typeface="Arial"/>
                <a:cs typeface="Arial"/>
              </a:rPr>
              <a:t>Challenges . . .</a:t>
            </a:r>
          </a:p>
        </p:txBody>
      </p:sp>
      <p:sp>
        <p:nvSpPr>
          <p:cNvPr id="17411" name="Text Box 12"/>
          <p:cNvSpPr txBox="1">
            <a:spLocks noChangeArrowheads="1"/>
          </p:cNvSpPr>
          <p:nvPr/>
        </p:nvSpPr>
        <p:spPr bwMode="auto">
          <a:xfrm>
            <a:off x="685800" y="2711450"/>
            <a:ext cx="649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>
                <a:latin typeface="Arial"/>
                <a:cs typeface="Arial"/>
              </a:rPr>
              <a:t>Home:</a:t>
            </a:r>
          </a:p>
          <a:p>
            <a:pPr eaLnBrk="1" hangingPunct="1">
              <a:spcBef>
                <a:spcPct val="30000"/>
              </a:spcBef>
            </a:pPr>
            <a:r>
              <a:rPr lang="en-US" sz="1000" dirty="0">
                <a:latin typeface="Arial"/>
                <a:cs typeface="Arial"/>
              </a:rPr>
              <a:t>School:</a:t>
            </a:r>
          </a:p>
          <a:p>
            <a:pPr eaLnBrk="1" hangingPunct="1">
              <a:spcBef>
                <a:spcPct val="30000"/>
              </a:spcBef>
            </a:pPr>
            <a:r>
              <a:rPr lang="en-US" sz="1000" dirty="0">
                <a:latin typeface="Arial"/>
                <a:cs typeface="Arial"/>
              </a:rPr>
              <a:t>Peers:</a:t>
            </a:r>
          </a:p>
        </p:txBody>
      </p:sp>
      <p:sp>
        <p:nvSpPr>
          <p:cNvPr id="17412" name="Text Box 15"/>
          <p:cNvSpPr txBox="1">
            <a:spLocks noChangeArrowheads="1"/>
          </p:cNvSpPr>
          <p:nvPr/>
        </p:nvSpPr>
        <p:spPr bwMode="auto">
          <a:xfrm>
            <a:off x="2386546" y="3937002"/>
            <a:ext cx="606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/>
                <a:cs typeface="Arial"/>
              </a:rPr>
              <a:t>School</a:t>
            </a:r>
          </a:p>
        </p:txBody>
      </p:sp>
      <p:sp>
        <p:nvSpPr>
          <p:cNvPr id="17413" name="Text Box 16"/>
          <p:cNvSpPr txBox="1">
            <a:spLocks noChangeArrowheads="1"/>
          </p:cNvSpPr>
          <p:nvPr/>
        </p:nvSpPr>
        <p:spPr bwMode="auto">
          <a:xfrm>
            <a:off x="2538946" y="3784602"/>
            <a:ext cx="534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/>
                <a:cs typeface="Arial"/>
              </a:rPr>
              <a:t>Peers</a:t>
            </a:r>
          </a:p>
        </p:txBody>
      </p:sp>
      <p:sp>
        <p:nvSpPr>
          <p:cNvPr id="17414" name="Text Box 17"/>
          <p:cNvSpPr txBox="1">
            <a:spLocks noChangeArrowheads="1"/>
          </p:cNvSpPr>
          <p:nvPr/>
        </p:nvSpPr>
        <p:spPr bwMode="auto">
          <a:xfrm>
            <a:off x="685800" y="1447800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latin typeface="Arial"/>
                <a:cs typeface="Arial"/>
              </a:rPr>
              <a:t>Things that get </a:t>
            </a:r>
            <a:r>
              <a:rPr lang="en-US" sz="1000" dirty="0" smtClean="0">
                <a:latin typeface="Arial"/>
                <a:cs typeface="Arial"/>
              </a:rPr>
              <a:t>you </a:t>
            </a:r>
            <a:r>
              <a:rPr lang="en-US" sz="1000" dirty="0">
                <a:latin typeface="Arial"/>
                <a:cs typeface="Arial"/>
              </a:rPr>
              <a:t>in trouble . . </a:t>
            </a:r>
            <a:r>
              <a:rPr lang="en-US" sz="1000" dirty="0" smtClean="0">
                <a:latin typeface="Arial"/>
                <a:cs typeface="Arial"/>
              </a:rPr>
              <a:t>.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7416" name="Text Box 21"/>
          <p:cNvSpPr txBox="1">
            <a:spLocks noChangeArrowheads="1"/>
          </p:cNvSpPr>
          <p:nvPr/>
        </p:nvSpPr>
        <p:spPr bwMode="auto">
          <a:xfrm>
            <a:off x="5257800" y="5605790"/>
            <a:ext cx="2667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latin typeface="Arial"/>
                <a:cs typeface="Arial"/>
              </a:rPr>
              <a:t>Will these things give you lasting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7417" name="Text Box 22"/>
          <p:cNvSpPr txBox="1">
            <a:spLocks noChangeArrowheads="1"/>
          </p:cNvSpPr>
          <p:nvPr/>
        </p:nvSpPr>
        <p:spPr bwMode="auto">
          <a:xfrm>
            <a:off x="5841473" y="5830669"/>
            <a:ext cx="1245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0000"/>
                </a:solidFill>
                <a:latin typeface="Arial"/>
                <a:cs typeface="Arial"/>
              </a:rPr>
              <a:t>Opportunity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  <a:p>
            <a:pPr eaLnBrk="1" hangingPunct="1"/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Freedom?</a:t>
            </a:r>
          </a:p>
          <a:p>
            <a:pPr eaLnBrk="1" hangingPunct="1"/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Self </a:t>
            </a: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</a:rPr>
              <a:t>Respect?</a:t>
            </a:r>
          </a:p>
        </p:txBody>
      </p:sp>
      <p:sp>
        <p:nvSpPr>
          <p:cNvPr id="17419" name="Text Box 24"/>
          <p:cNvSpPr txBox="1">
            <a:spLocks noChangeArrowheads="1"/>
          </p:cNvSpPr>
          <p:nvPr/>
        </p:nvSpPr>
        <p:spPr bwMode="auto">
          <a:xfrm>
            <a:off x="3124200" y="3657600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>
                <a:latin typeface="Arial"/>
                <a:cs typeface="Arial"/>
              </a:rPr>
              <a:t>What </a:t>
            </a:r>
            <a:r>
              <a:rPr lang="en-US" sz="1000" dirty="0" smtClean="0">
                <a:latin typeface="Arial"/>
                <a:cs typeface="Arial"/>
              </a:rPr>
              <a:t>problems </a:t>
            </a:r>
            <a:r>
              <a:rPr lang="en-US" sz="1000" dirty="0">
                <a:latin typeface="Arial"/>
                <a:cs typeface="Arial"/>
              </a:rPr>
              <a:t>do </a:t>
            </a:r>
            <a:r>
              <a:rPr lang="en-US" sz="1000" dirty="0" smtClean="0">
                <a:latin typeface="Arial"/>
                <a:cs typeface="Arial"/>
              </a:rPr>
              <a:t>you </a:t>
            </a:r>
            <a:r>
              <a:rPr lang="en-US" sz="1000" dirty="0">
                <a:latin typeface="Arial"/>
                <a:cs typeface="Arial"/>
              </a:rPr>
              <a:t>keep having over and over?</a:t>
            </a:r>
          </a:p>
        </p:txBody>
      </p:sp>
      <p:sp>
        <p:nvSpPr>
          <p:cNvPr id="17420" name="Text Box 29"/>
          <p:cNvSpPr txBox="1">
            <a:spLocks noChangeArrowheads="1"/>
          </p:cNvSpPr>
          <p:nvPr/>
        </p:nvSpPr>
        <p:spPr bwMode="auto">
          <a:xfrm>
            <a:off x="4479925" y="1447800"/>
            <a:ext cx="16160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>
                <a:latin typeface="Arial"/>
                <a:cs typeface="Arial"/>
              </a:rPr>
              <a:t>What will </a:t>
            </a:r>
            <a:r>
              <a:rPr lang="en-US" sz="1000" dirty="0" smtClean="0">
                <a:latin typeface="Arial"/>
                <a:cs typeface="Arial"/>
              </a:rPr>
              <a:t>your </a:t>
            </a: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n-US" altLang="ja-JP" sz="1200" dirty="0" smtClean="0">
                <a:solidFill>
                  <a:srgbClr val="FF0000"/>
                </a:solidFill>
                <a:latin typeface="Arial"/>
                <a:cs typeface="Arial"/>
              </a:rPr>
              <a:t>eality</a:t>
            </a:r>
            <a:r>
              <a:rPr lang="en-US" altLang="ja-JP" sz="1000" dirty="0" smtClean="0">
                <a:latin typeface="Arial"/>
                <a:cs typeface="Arial"/>
              </a:rPr>
              <a:t> </a:t>
            </a:r>
            <a:r>
              <a:rPr lang="en-US" altLang="ja-JP" sz="1000" dirty="0">
                <a:latin typeface="Arial"/>
                <a:cs typeface="Arial"/>
              </a:rPr>
              <a:t>be when </a:t>
            </a:r>
            <a:r>
              <a:rPr lang="en-US" altLang="ja-JP" sz="1000" dirty="0" smtClean="0">
                <a:latin typeface="Arial"/>
                <a:cs typeface="Arial"/>
              </a:rPr>
              <a:t>you </a:t>
            </a:r>
            <a:r>
              <a:rPr lang="en-US" altLang="ja-JP" sz="1000" dirty="0">
                <a:latin typeface="Arial"/>
                <a:cs typeface="Arial"/>
              </a:rPr>
              <a:t>ride here?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7421" name="Text Box 30"/>
          <p:cNvSpPr txBox="1">
            <a:spLocks noChangeArrowheads="1"/>
          </p:cNvSpPr>
          <p:nvPr/>
        </p:nvSpPr>
        <p:spPr bwMode="auto">
          <a:xfrm>
            <a:off x="4495800" y="1828800"/>
            <a:ext cx="888985" cy="88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1000" dirty="0">
                <a:latin typeface="Arial"/>
                <a:cs typeface="Arial"/>
              </a:rPr>
              <a:t>At Home: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sz="1000" dirty="0">
                <a:latin typeface="Arial"/>
                <a:cs typeface="Arial"/>
              </a:rPr>
              <a:t>At School: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sz="1000" dirty="0">
                <a:latin typeface="Arial"/>
                <a:cs typeface="Arial"/>
              </a:rPr>
              <a:t>With Peers:</a:t>
            </a:r>
            <a:br>
              <a:rPr lang="en-US" sz="1000" dirty="0">
                <a:latin typeface="Arial"/>
                <a:cs typeface="Arial"/>
              </a:rPr>
            </a:br>
            <a:r>
              <a:rPr lang="en-US" sz="1000" dirty="0">
                <a:latin typeface="Arial"/>
                <a:cs typeface="Arial"/>
              </a:rPr>
              <a:t>In Future:</a:t>
            </a:r>
          </a:p>
        </p:txBody>
      </p:sp>
      <p:sp>
        <p:nvSpPr>
          <p:cNvPr id="17422" name="Text Box 33"/>
          <p:cNvSpPr txBox="1">
            <a:spLocks noChangeArrowheads="1"/>
          </p:cNvSpPr>
          <p:nvPr/>
        </p:nvSpPr>
        <p:spPr bwMode="auto">
          <a:xfrm>
            <a:off x="5791200" y="2038290"/>
            <a:ext cx="1312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>
                <a:latin typeface="Arial"/>
                <a:cs typeface="Arial"/>
              </a:rPr>
              <a:t>What </a:t>
            </a:r>
            <a:r>
              <a:rPr lang="en-US" sz="1000" dirty="0" smtClean="0">
                <a:latin typeface="Arial"/>
                <a:cs typeface="Arial"/>
              </a:rPr>
              <a:t>choices will</a:t>
            </a:r>
          </a:p>
          <a:p>
            <a:pPr eaLnBrk="1" hangingPunct="1"/>
            <a:r>
              <a:rPr lang="en-US" sz="1000" dirty="0" smtClean="0">
                <a:latin typeface="Arial"/>
                <a:cs typeface="Arial"/>
              </a:rPr>
              <a:t>give you. </a:t>
            </a:r>
            <a:r>
              <a:rPr lang="en-US" sz="1000" dirty="0">
                <a:latin typeface="Arial"/>
                <a:cs typeface="Arial"/>
              </a:rPr>
              <a:t>. .</a:t>
            </a:r>
          </a:p>
        </p:txBody>
      </p:sp>
      <p:sp>
        <p:nvSpPr>
          <p:cNvPr id="17423" name="Text Box 38"/>
          <p:cNvSpPr txBox="1">
            <a:spLocks noChangeArrowheads="1"/>
          </p:cNvSpPr>
          <p:nvPr/>
        </p:nvSpPr>
        <p:spPr bwMode="auto">
          <a:xfrm rot="20653125">
            <a:off x="7603900" y="2569865"/>
            <a:ext cx="1001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>
                <a:latin typeface="Arial"/>
                <a:cs typeface="Arial"/>
              </a:rPr>
              <a:t>More Options</a:t>
            </a:r>
          </a:p>
        </p:txBody>
      </p:sp>
      <p:sp>
        <p:nvSpPr>
          <p:cNvPr id="17424" name="Text Box 39"/>
          <p:cNvSpPr txBox="1">
            <a:spLocks noChangeArrowheads="1"/>
          </p:cNvSpPr>
          <p:nvPr/>
        </p:nvSpPr>
        <p:spPr bwMode="auto">
          <a:xfrm rot="2096789">
            <a:off x="880575" y="5056274"/>
            <a:ext cx="10541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>
                <a:latin typeface="Arial"/>
                <a:cs typeface="Arial"/>
              </a:rPr>
              <a:t>Start ride over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7426" name="Text Box 41"/>
          <p:cNvSpPr txBox="1">
            <a:spLocks noChangeArrowheads="1"/>
          </p:cNvSpPr>
          <p:nvPr/>
        </p:nvSpPr>
        <p:spPr bwMode="auto">
          <a:xfrm>
            <a:off x="7080250" y="3749676"/>
            <a:ext cx="176724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Arial"/>
                <a:cs typeface="Arial"/>
              </a:rPr>
              <a:t>Who Can Support </a:t>
            </a:r>
            <a:r>
              <a:rPr lang="en-US" dirty="0" smtClean="0">
                <a:latin typeface="Arial"/>
                <a:cs typeface="Arial"/>
              </a:rPr>
              <a:t>You?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7427" name="Line 42"/>
          <p:cNvSpPr>
            <a:spLocks noChangeShapeType="1"/>
          </p:cNvSpPr>
          <p:nvPr/>
        </p:nvSpPr>
        <p:spPr bwMode="auto">
          <a:xfrm flipH="1">
            <a:off x="7156450" y="4038600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7428" name="AutoShape 53"/>
          <p:cNvSpPr>
            <a:spLocks noChangeArrowheads="1"/>
          </p:cNvSpPr>
          <p:nvPr/>
        </p:nvSpPr>
        <p:spPr bwMode="auto">
          <a:xfrm>
            <a:off x="2465911" y="349251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dirty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17429" name="AutoShape 54"/>
          <p:cNvSpPr>
            <a:spLocks noChangeArrowheads="1"/>
          </p:cNvSpPr>
          <p:nvPr/>
        </p:nvSpPr>
        <p:spPr bwMode="auto">
          <a:xfrm>
            <a:off x="5992289" y="488949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b="0">
                <a:solidFill>
                  <a:schemeClr val="accent3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7430" name="AutoShape 55"/>
          <p:cNvSpPr>
            <a:spLocks noChangeArrowheads="1"/>
          </p:cNvSpPr>
          <p:nvPr/>
        </p:nvSpPr>
        <p:spPr bwMode="auto">
          <a:xfrm>
            <a:off x="1887014" y="4282015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b="0" dirty="0">
                <a:solidFill>
                  <a:schemeClr val="accent3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7431" name="AutoShape 56"/>
          <p:cNvSpPr>
            <a:spLocks noChangeArrowheads="1"/>
          </p:cNvSpPr>
          <p:nvPr/>
        </p:nvSpPr>
        <p:spPr bwMode="auto">
          <a:xfrm>
            <a:off x="457200" y="2482850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b="0">
                <a:solidFill>
                  <a:schemeClr val="accent3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7432" name="AutoShape 57"/>
          <p:cNvSpPr>
            <a:spLocks noChangeArrowheads="1"/>
          </p:cNvSpPr>
          <p:nvPr/>
        </p:nvSpPr>
        <p:spPr bwMode="auto">
          <a:xfrm>
            <a:off x="457200" y="1524000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b="0">
                <a:solidFill>
                  <a:schemeClr val="accent3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7434" name="AutoShape 60"/>
          <p:cNvSpPr>
            <a:spLocks noChangeArrowheads="1"/>
          </p:cNvSpPr>
          <p:nvPr/>
        </p:nvSpPr>
        <p:spPr bwMode="auto">
          <a:xfrm>
            <a:off x="381000" y="4343400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b="0">
                <a:solidFill>
                  <a:schemeClr val="accent3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17435" name="AutoShape 61"/>
          <p:cNvSpPr>
            <a:spLocks noChangeArrowheads="1"/>
          </p:cNvSpPr>
          <p:nvPr/>
        </p:nvSpPr>
        <p:spPr bwMode="auto">
          <a:xfrm>
            <a:off x="4191000" y="1508125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b="0">
                <a:solidFill>
                  <a:schemeClr val="accent3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17436" name="Text Box 14"/>
          <p:cNvSpPr txBox="1">
            <a:spLocks noChangeArrowheads="1"/>
          </p:cNvSpPr>
          <p:nvPr/>
        </p:nvSpPr>
        <p:spPr bwMode="auto">
          <a:xfrm>
            <a:off x="2157946" y="4089402"/>
            <a:ext cx="536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>
                <a:latin typeface="Arial"/>
                <a:cs typeface="Arial"/>
              </a:rPr>
              <a:t>Home</a:t>
            </a:r>
          </a:p>
        </p:txBody>
      </p:sp>
      <p:sp>
        <p:nvSpPr>
          <p:cNvPr id="17437" name="Text Box 47"/>
          <p:cNvSpPr txBox="1">
            <a:spLocks noChangeArrowheads="1"/>
          </p:cNvSpPr>
          <p:nvPr/>
        </p:nvSpPr>
        <p:spPr bwMode="auto">
          <a:xfrm>
            <a:off x="2667000" y="4648200"/>
            <a:ext cx="99800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marL="115888" indent="-115888" eaLnBrk="1" hangingPunct="1">
              <a:spcBef>
                <a:spcPts val="1200"/>
              </a:spcBef>
              <a:buFontTx/>
              <a:buChar char="-"/>
            </a:pPr>
            <a:r>
              <a:rPr lang="en-US" sz="800" dirty="0" smtClean="0">
                <a:latin typeface="Arial"/>
                <a:cs typeface="Arial"/>
              </a:rPr>
              <a:t>Frustrate</a:t>
            </a:r>
          </a:p>
          <a:p>
            <a:pPr marL="115888" indent="-115888" eaLnBrk="1" hangingPunct="1">
              <a:spcBef>
                <a:spcPts val="300"/>
              </a:spcBef>
              <a:buFontTx/>
              <a:buChar char="-"/>
            </a:pPr>
            <a:r>
              <a:rPr lang="en-US" sz="800" dirty="0" smtClean="0">
                <a:latin typeface="Arial"/>
                <a:cs typeface="Arial"/>
              </a:rPr>
              <a:t>Confused</a:t>
            </a:r>
            <a:endParaRPr lang="en-US" sz="800" dirty="0">
              <a:latin typeface="Arial"/>
              <a:cs typeface="Arial"/>
            </a:endParaRPr>
          </a:p>
          <a:p>
            <a:pPr marL="115888" indent="-115888" eaLnBrk="1" hangingPunct="1">
              <a:spcBef>
                <a:spcPts val="300"/>
              </a:spcBef>
              <a:buFontTx/>
              <a:buChar char="-"/>
            </a:pPr>
            <a:r>
              <a:rPr lang="en-US" sz="800" dirty="0" smtClean="0">
                <a:latin typeface="Arial"/>
                <a:cs typeface="Arial"/>
              </a:rPr>
              <a:t>Angry</a:t>
            </a:r>
            <a:endParaRPr lang="en-US" sz="800" dirty="0">
              <a:latin typeface="Arial"/>
              <a:cs typeface="Arial"/>
            </a:endParaRPr>
          </a:p>
          <a:p>
            <a:pPr marL="115888" indent="-115888" eaLnBrk="1" hangingPunct="1">
              <a:spcBef>
                <a:spcPts val="300"/>
              </a:spcBef>
              <a:buFontTx/>
              <a:buChar char="-"/>
            </a:pPr>
            <a:r>
              <a:rPr lang="en-US" sz="800" dirty="0" smtClean="0">
                <a:latin typeface="Arial"/>
                <a:cs typeface="Arial"/>
              </a:rPr>
              <a:t>Scared</a:t>
            </a:r>
            <a:endParaRPr lang="en-US" sz="800" dirty="0">
              <a:latin typeface="Arial"/>
              <a:cs typeface="Arial"/>
            </a:endParaRPr>
          </a:p>
          <a:p>
            <a:pPr marL="115888" indent="-115888" eaLnBrk="1" hangingPunct="1">
              <a:spcBef>
                <a:spcPts val="300"/>
              </a:spcBef>
              <a:buFontTx/>
              <a:buChar char="-"/>
            </a:pPr>
            <a:r>
              <a:rPr lang="en-US" sz="800" dirty="0" smtClean="0">
                <a:latin typeface="Arial"/>
                <a:cs typeface="Arial"/>
              </a:rPr>
              <a:t>Keep </a:t>
            </a:r>
            <a:r>
              <a:rPr lang="en-US" sz="800" dirty="0">
                <a:latin typeface="Arial"/>
                <a:cs typeface="Arial"/>
              </a:rPr>
              <a:t>getting 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same results</a:t>
            </a:r>
          </a:p>
        </p:txBody>
      </p:sp>
      <p:sp>
        <p:nvSpPr>
          <p:cNvPr id="17438" name="AutoShape 59"/>
          <p:cNvSpPr>
            <a:spLocks noChangeArrowheads="1"/>
          </p:cNvSpPr>
          <p:nvPr/>
        </p:nvSpPr>
        <p:spPr bwMode="auto">
          <a:xfrm>
            <a:off x="3048000" y="3505200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b="0" dirty="0">
                <a:solidFill>
                  <a:schemeClr val="accent3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17440" name="Line 67"/>
          <p:cNvSpPr>
            <a:spLocks noChangeShapeType="1"/>
          </p:cNvSpPr>
          <p:nvPr/>
        </p:nvSpPr>
        <p:spPr bwMode="auto">
          <a:xfrm flipV="1">
            <a:off x="6858000" y="1828800"/>
            <a:ext cx="22860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 rot="20193995">
            <a:off x="2354924" y="3713210"/>
            <a:ext cx="2744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>
                <a:solidFill>
                  <a:schemeClr val="accent3"/>
                </a:solidFill>
                <a:latin typeface="Arial"/>
                <a:cs typeface="Arial"/>
              </a:rPr>
              <a:t>P</a:t>
            </a:r>
            <a:endParaRPr lang="en-US" sz="10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 rot="19707659">
            <a:off x="2206596" y="3839867"/>
            <a:ext cx="2744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>
                <a:solidFill>
                  <a:schemeClr val="accent3"/>
                </a:solidFill>
                <a:latin typeface="Arial"/>
                <a:cs typeface="Arial"/>
              </a:rPr>
              <a:t>S</a:t>
            </a:r>
            <a:endParaRPr lang="en-US" sz="10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 rot="1233475">
            <a:off x="2056903" y="3933799"/>
            <a:ext cx="2772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>
                <a:solidFill>
                  <a:schemeClr val="accent3"/>
                </a:solidFill>
                <a:latin typeface="Arial"/>
                <a:cs typeface="Arial"/>
              </a:rPr>
              <a:t>H</a:t>
            </a:r>
            <a:endParaRPr lang="en-US" sz="10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 rot="20193995">
            <a:off x="4499577" y="5813371"/>
            <a:ext cx="2744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>
                <a:solidFill>
                  <a:schemeClr val="accent3"/>
                </a:solidFill>
                <a:latin typeface="Arial"/>
                <a:cs typeface="Arial"/>
              </a:rPr>
              <a:t>P</a:t>
            </a:r>
            <a:endParaRPr lang="en-US" sz="10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6117166" y="644894"/>
            <a:ext cx="5124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>
                <a:latin typeface="Arial"/>
                <a:cs typeface="Arial"/>
              </a:rPr>
              <a:t>Goal: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3606800" y="6093023"/>
            <a:ext cx="203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>
                <a:latin typeface="Arial"/>
                <a:cs typeface="Arial"/>
              </a:rPr>
              <a:t>        </a:t>
            </a:r>
            <a:r>
              <a:rPr lang="ja-JP" altLang="en-US" sz="1400" dirty="0" smtClean="0">
                <a:latin typeface="Arial"/>
                <a:cs typeface="Arial"/>
              </a:rPr>
              <a:t>“</a:t>
            </a:r>
            <a:r>
              <a:rPr lang="en-US" altLang="ja-JP" sz="1400" dirty="0" smtClean="0">
                <a:latin typeface="Arial"/>
                <a:cs typeface="Arial"/>
              </a:rPr>
              <a:t>Hit the wall</a:t>
            </a:r>
            <a:r>
              <a:rPr lang="ja-JP" altLang="en-US" sz="1400" dirty="0" smtClean="0">
                <a:latin typeface="Arial"/>
                <a:cs typeface="Arial"/>
              </a:rPr>
              <a:t>”</a:t>
            </a:r>
            <a:endParaRPr lang="en-US" altLang="ja-JP" sz="1400" dirty="0">
              <a:latin typeface="Arial"/>
              <a:cs typeface="Arial"/>
            </a:endParaRPr>
          </a:p>
        </p:txBody>
      </p:sp>
      <p:sp>
        <p:nvSpPr>
          <p:cNvPr id="48" name="Line 23"/>
          <p:cNvSpPr>
            <a:spLocks noChangeShapeType="1"/>
          </p:cNvSpPr>
          <p:nvPr/>
        </p:nvSpPr>
        <p:spPr bwMode="auto">
          <a:xfrm flipH="1" flipV="1">
            <a:off x="709083" y="4709582"/>
            <a:ext cx="244586" cy="1799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7415" name="Text Box 19"/>
          <p:cNvSpPr txBox="1">
            <a:spLocks noChangeArrowheads="1"/>
          </p:cNvSpPr>
          <p:nvPr/>
        </p:nvSpPr>
        <p:spPr bwMode="auto">
          <a:xfrm>
            <a:off x="5434429" y="4670691"/>
            <a:ext cx="2566571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>
                <a:latin typeface="Arial"/>
                <a:cs typeface="Arial"/>
              </a:rPr>
              <a:t>        </a:t>
            </a:r>
            <a:r>
              <a:rPr lang="ja-JP" altLang="en-US" sz="1400" dirty="0">
                <a:latin typeface="Arial"/>
                <a:cs typeface="Arial"/>
              </a:rPr>
              <a:t>“</a:t>
            </a:r>
            <a:r>
              <a:rPr lang="en-US" altLang="ja-JP" sz="1400" dirty="0">
                <a:latin typeface="Arial"/>
                <a:cs typeface="Arial"/>
              </a:rPr>
              <a:t>Reality</a:t>
            </a:r>
            <a:r>
              <a:rPr lang="ja-JP" altLang="en-US" sz="1400" dirty="0">
                <a:latin typeface="Arial"/>
                <a:cs typeface="Arial"/>
              </a:rPr>
              <a:t>”</a:t>
            </a:r>
            <a:endParaRPr lang="en-US" altLang="ja-JP" sz="1400" dirty="0">
              <a:latin typeface="Arial"/>
              <a:cs typeface="Arial"/>
            </a:endParaRPr>
          </a:p>
          <a:p>
            <a:pPr eaLnBrk="1" hangingPunct="1">
              <a:spcBef>
                <a:spcPct val="20000"/>
              </a:spcBef>
            </a:pPr>
            <a:r>
              <a:rPr lang="en-US" dirty="0">
                <a:latin typeface="Arial"/>
                <a:cs typeface="Arial"/>
              </a:rPr>
              <a:t>Consequences of </a:t>
            </a:r>
            <a:r>
              <a:rPr lang="en-US" dirty="0" smtClean="0">
                <a:latin typeface="Arial"/>
                <a:cs typeface="Arial"/>
              </a:rPr>
              <a:t>the crash </a:t>
            </a:r>
            <a:r>
              <a:rPr lang="en-US" dirty="0">
                <a:latin typeface="Arial"/>
                <a:cs typeface="Arial"/>
              </a:rPr>
              <a:t>. . </a:t>
            </a:r>
            <a:r>
              <a:rPr lang="en-US" dirty="0" smtClean="0">
                <a:latin typeface="Arial"/>
                <a:cs typeface="Arial"/>
              </a:rPr>
              <a:t>.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9" name="Line 23"/>
          <p:cNvSpPr>
            <a:spLocks noChangeShapeType="1"/>
          </p:cNvSpPr>
          <p:nvPr/>
        </p:nvSpPr>
        <p:spPr bwMode="auto">
          <a:xfrm flipH="1">
            <a:off x="5194302" y="5096936"/>
            <a:ext cx="280571" cy="19473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41749" y="4484814"/>
            <a:ext cx="16832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-150" dirty="0" smtClean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FF6600"/>
                    </a:gs>
                    <a:gs pos="100000">
                      <a:srgbClr val="FFFF00"/>
                    </a:gs>
                  </a:gsLst>
                  <a:lin ang="588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  <a:latin typeface="Arial Black"/>
                <a:cs typeface="Arial Black"/>
              </a:rPr>
              <a:t>Crash!</a:t>
            </a:r>
            <a:endParaRPr lang="en-US" sz="2800" b="0" cap="none" spc="-150" dirty="0">
              <a:ln w="12700">
                <a:noFill/>
                <a:prstDash val="solid"/>
              </a:ln>
              <a:gradFill flip="none" rotWithShape="1">
                <a:gsLst>
                  <a:gs pos="0">
                    <a:srgbClr val="FF6600"/>
                  </a:gs>
                  <a:gs pos="100000">
                    <a:srgbClr val="FFFF00"/>
                  </a:gs>
                </a:gsLst>
                <a:lin ang="588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83000"/>
                  </a:prst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17433" name="AutoShape 58"/>
          <p:cNvSpPr>
            <a:spLocks noChangeArrowheads="1"/>
          </p:cNvSpPr>
          <p:nvPr/>
        </p:nvSpPr>
        <p:spPr bwMode="auto">
          <a:xfrm>
            <a:off x="5638801" y="4594491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b="0" dirty="0">
                <a:solidFill>
                  <a:schemeClr val="accent3"/>
                </a:solidFill>
                <a:latin typeface="Arial"/>
                <a:cs typeface="Arial"/>
              </a:rPr>
              <a:t>6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952658" y="2316879"/>
            <a:ext cx="353427" cy="545288"/>
            <a:chOff x="3952658" y="2316879"/>
            <a:chExt cx="353427" cy="545288"/>
          </a:xfrm>
        </p:grpSpPr>
        <p:grpSp>
          <p:nvGrpSpPr>
            <p:cNvPr id="51" name="Group 50"/>
            <p:cNvGrpSpPr/>
            <p:nvPr/>
          </p:nvGrpSpPr>
          <p:grpSpPr>
            <a:xfrm>
              <a:off x="3952658" y="2316879"/>
              <a:ext cx="353427" cy="545288"/>
              <a:chOff x="3952658" y="2316879"/>
              <a:chExt cx="353427" cy="545288"/>
            </a:xfrm>
          </p:grpSpPr>
          <p:sp>
            <p:nvSpPr>
              <p:cNvPr id="53" name="Text Box 8"/>
              <p:cNvSpPr txBox="1">
                <a:spLocks noChangeArrowheads="1"/>
              </p:cNvSpPr>
              <p:nvPr/>
            </p:nvSpPr>
            <p:spPr bwMode="auto">
              <a:xfrm rot="5910248">
                <a:off x="4060888" y="2616970"/>
                <a:ext cx="259562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 dirty="0" smtClean="0">
                    <a:solidFill>
                      <a:schemeClr val="accent3"/>
                    </a:solidFill>
                    <a:latin typeface="Arial"/>
                    <a:cs typeface="Arial"/>
                  </a:rPr>
                  <a:t>P</a:t>
                </a:r>
                <a:endParaRPr lang="en-US" sz="900" dirty="0">
                  <a:solidFill>
                    <a:schemeClr val="accent3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4" name="Text Box 8"/>
              <p:cNvSpPr txBox="1">
                <a:spLocks noChangeArrowheads="1"/>
              </p:cNvSpPr>
              <p:nvPr/>
            </p:nvSpPr>
            <p:spPr bwMode="auto">
              <a:xfrm rot="1233475">
                <a:off x="3952658" y="2316879"/>
                <a:ext cx="2616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dirty="0" smtClean="0">
                    <a:solidFill>
                      <a:schemeClr val="accent3"/>
                    </a:solidFill>
                    <a:latin typeface="Arial"/>
                    <a:cs typeface="Arial"/>
                  </a:rPr>
                  <a:t>H</a:t>
                </a:r>
                <a:endParaRPr lang="en-US" sz="800" dirty="0">
                  <a:solidFill>
                    <a:schemeClr val="accent3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2" name="Text Box 8"/>
            <p:cNvSpPr txBox="1">
              <a:spLocks noChangeArrowheads="1"/>
            </p:cNvSpPr>
            <p:nvPr/>
          </p:nvSpPr>
          <p:spPr bwMode="auto">
            <a:xfrm rot="19707659">
              <a:off x="4003308" y="2461226"/>
              <a:ext cx="26161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dirty="0" smtClean="0">
                  <a:solidFill>
                    <a:schemeClr val="accent3"/>
                  </a:solidFill>
                  <a:latin typeface="Arial"/>
                  <a:cs typeface="Arial"/>
                </a:rPr>
                <a:t>S</a:t>
              </a:r>
              <a:endParaRPr lang="en-US" sz="900" dirty="0">
                <a:solidFill>
                  <a:schemeClr val="accent3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3495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1752" y="228600"/>
            <a:ext cx="8549640" cy="6400800"/>
            <a:chOff x="301752" y="228600"/>
            <a:chExt cx="8549640" cy="6400800"/>
          </a:xfrm>
        </p:grpSpPr>
        <p:pic>
          <p:nvPicPr>
            <p:cNvPr id="35" name="Picture 2"/>
            <p:cNvPicPr preferRelativeResize="0"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" t="2635" r="2252" b="2750"/>
            <a:stretch/>
          </p:blipFill>
          <p:spPr bwMode="auto">
            <a:xfrm>
              <a:off x="301752" y="228600"/>
              <a:ext cx="8549640" cy="6400800"/>
            </a:xfrm>
            <a:prstGeom prst="rect">
              <a:avLst/>
            </a:prstGeom>
            <a:ln w="9525" cmpd="sng">
              <a:solidFill>
                <a:srgbClr val="000000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/>
            <p:cNvSpPr/>
            <p:nvPr/>
          </p:nvSpPr>
          <p:spPr bwMode="auto">
            <a:xfrm>
              <a:off x="337160" y="6432766"/>
              <a:ext cx="762000" cy="172052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7200" y="2482850"/>
            <a:ext cx="1828800" cy="869950"/>
            <a:chOff x="457200" y="2482850"/>
            <a:chExt cx="1828800" cy="869950"/>
          </a:xfrm>
        </p:grpSpPr>
        <p:sp>
          <p:nvSpPr>
            <p:cNvPr id="17410" name="Text Box 11"/>
            <p:cNvSpPr txBox="1">
              <a:spLocks noChangeArrowheads="1"/>
            </p:cNvSpPr>
            <p:nvPr/>
          </p:nvSpPr>
          <p:spPr bwMode="auto">
            <a:xfrm>
              <a:off x="609600" y="2482850"/>
              <a:ext cx="16764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latin typeface="Arial"/>
                  <a:cs typeface="Arial"/>
                </a:rPr>
                <a:t>  </a:t>
              </a:r>
              <a:r>
                <a:rPr lang="en-US" dirty="0" smtClean="0">
                  <a:latin typeface="Arial"/>
                  <a:cs typeface="Arial"/>
                </a:rPr>
                <a:t>Your </a:t>
              </a:r>
              <a:r>
                <a:rPr lang="en-US" dirty="0">
                  <a:latin typeface="Arial"/>
                  <a:cs typeface="Arial"/>
                </a:rPr>
                <a:t>Challenges . . .</a:t>
              </a:r>
            </a:p>
          </p:txBody>
        </p:sp>
        <p:sp>
          <p:nvSpPr>
            <p:cNvPr id="17411" name="Text Box 12"/>
            <p:cNvSpPr txBox="1">
              <a:spLocks noChangeArrowheads="1"/>
            </p:cNvSpPr>
            <p:nvPr/>
          </p:nvSpPr>
          <p:spPr bwMode="auto">
            <a:xfrm>
              <a:off x="685800" y="2711450"/>
              <a:ext cx="649288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"/>
                  <a:cs typeface="Arial"/>
                </a:rPr>
                <a:t>Home: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en-US" sz="1000" dirty="0">
                  <a:latin typeface="Arial"/>
                  <a:cs typeface="Arial"/>
                </a:rPr>
                <a:t>School: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en-US" sz="1000" dirty="0">
                  <a:latin typeface="Arial"/>
                  <a:cs typeface="Arial"/>
                </a:rPr>
                <a:t>Peers:</a:t>
              </a:r>
            </a:p>
          </p:txBody>
        </p:sp>
        <p:sp>
          <p:nvSpPr>
            <p:cNvPr id="17431" name="AutoShape 56"/>
            <p:cNvSpPr>
              <a:spLocks noChangeArrowheads="1"/>
            </p:cNvSpPr>
            <p:nvPr/>
          </p:nvSpPr>
          <p:spPr bwMode="auto">
            <a:xfrm>
              <a:off x="457200" y="2482850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0" dirty="0">
                  <a:solidFill>
                    <a:schemeClr val="accent3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200" y="1447800"/>
            <a:ext cx="1752600" cy="400110"/>
            <a:chOff x="457200" y="1447800"/>
            <a:chExt cx="1752600" cy="400110"/>
          </a:xfrm>
        </p:grpSpPr>
        <p:sp>
          <p:nvSpPr>
            <p:cNvPr id="17414" name="Text Box 17"/>
            <p:cNvSpPr txBox="1">
              <a:spLocks noChangeArrowheads="1"/>
            </p:cNvSpPr>
            <p:nvPr/>
          </p:nvSpPr>
          <p:spPr bwMode="auto">
            <a:xfrm>
              <a:off x="685800" y="1447800"/>
              <a:ext cx="1524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 dirty="0">
                  <a:latin typeface="Arial"/>
                  <a:cs typeface="Arial"/>
                </a:rPr>
                <a:t>Things that get </a:t>
              </a:r>
              <a:r>
                <a:rPr lang="en-US" sz="1000" dirty="0" smtClean="0">
                  <a:latin typeface="Arial"/>
                  <a:cs typeface="Arial"/>
                </a:rPr>
                <a:t>you </a:t>
              </a:r>
              <a:r>
                <a:rPr lang="en-US" sz="1000" dirty="0">
                  <a:latin typeface="Arial"/>
                  <a:cs typeface="Arial"/>
                </a:rPr>
                <a:t>in trouble . . </a:t>
              </a:r>
              <a:r>
                <a:rPr lang="en-US" sz="1000" dirty="0" smtClean="0">
                  <a:latin typeface="Arial"/>
                  <a:cs typeface="Arial"/>
                </a:rPr>
                <a:t>.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17432" name="AutoShape 57"/>
            <p:cNvSpPr>
              <a:spLocks noChangeArrowheads="1"/>
            </p:cNvSpPr>
            <p:nvPr/>
          </p:nvSpPr>
          <p:spPr bwMode="auto">
            <a:xfrm>
              <a:off x="457200" y="1524000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0">
                  <a:solidFill>
                    <a:schemeClr val="accent3"/>
                  </a:solidFill>
                  <a:latin typeface="Arial"/>
                  <a:cs typeface="Arial"/>
                </a:rPr>
                <a:t>5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76071" y="3505200"/>
            <a:ext cx="1819729" cy="2182311"/>
            <a:chOff x="2676071" y="3505200"/>
            <a:chExt cx="1819729" cy="2182311"/>
          </a:xfrm>
        </p:grpSpPr>
        <p:sp>
          <p:nvSpPr>
            <p:cNvPr id="17419" name="Text Box 24"/>
            <p:cNvSpPr txBox="1">
              <a:spLocks noChangeArrowheads="1"/>
            </p:cNvSpPr>
            <p:nvPr/>
          </p:nvSpPr>
          <p:spPr bwMode="auto">
            <a:xfrm>
              <a:off x="3124200" y="3657600"/>
              <a:ext cx="137160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"/>
                  <a:cs typeface="Arial"/>
                </a:rPr>
                <a:t>What </a:t>
              </a:r>
              <a:r>
                <a:rPr lang="en-US" sz="1000" dirty="0" smtClean="0">
                  <a:latin typeface="Arial"/>
                  <a:cs typeface="Arial"/>
                </a:rPr>
                <a:t>problems </a:t>
              </a:r>
              <a:r>
                <a:rPr lang="en-US" sz="1000" dirty="0">
                  <a:latin typeface="Arial"/>
                  <a:cs typeface="Arial"/>
                </a:rPr>
                <a:t>do </a:t>
              </a:r>
              <a:r>
                <a:rPr lang="en-US" sz="1000" dirty="0" smtClean="0">
                  <a:latin typeface="Arial"/>
                  <a:cs typeface="Arial"/>
                </a:rPr>
                <a:t>you </a:t>
              </a:r>
              <a:r>
                <a:rPr lang="en-US" sz="1000" dirty="0">
                  <a:latin typeface="Arial"/>
                  <a:cs typeface="Arial"/>
                </a:rPr>
                <a:t>keep having over and over?</a:t>
              </a:r>
            </a:p>
          </p:txBody>
        </p:sp>
        <p:sp>
          <p:nvSpPr>
            <p:cNvPr id="17437" name="Text Box 47"/>
            <p:cNvSpPr txBox="1">
              <a:spLocks noChangeArrowheads="1"/>
            </p:cNvSpPr>
            <p:nvPr/>
          </p:nvSpPr>
          <p:spPr bwMode="auto">
            <a:xfrm>
              <a:off x="2676071" y="4702626"/>
              <a:ext cx="998005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marL="115888" indent="-115888" eaLnBrk="1" hangingPunct="1">
                <a:spcBef>
                  <a:spcPts val="1200"/>
                </a:spcBef>
                <a:buFontTx/>
                <a:buChar char="-"/>
              </a:pPr>
              <a:r>
                <a:rPr lang="en-US" sz="800" dirty="0" smtClean="0">
                  <a:latin typeface="Arial"/>
                  <a:cs typeface="Arial"/>
                </a:rPr>
                <a:t>Frustrate</a:t>
              </a:r>
            </a:p>
            <a:p>
              <a:pPr marL="115888" indent="-115888" eaLnBrk="1" hangingPunct="1">
                <a:spcBef>
                  <a:spcPts val="300"/>
                </a:spcBef>
                <a:buFontTx/>
                <a:buChar char="-"/>
              </a:pPr>
              <a:r>
                <a:rPr lang="en-US" sz="800" dirty="0" smtClean="0">
                  <a:latin typeface="Arial"/>
                  <a:cs typeface="Arial"/>
                </a:rPr>
                <a:t>Confused</a:t>
              </a:r>
              <a:endParaRPr lang="en-US" sz="800" dirty="0">
                <a:latin typeface="Arial"/>
                <a:cs typeface="Arial"/>
              </a:endParaRPr>
            </a:p>
            <a:p>
              <a:pPr marL="115888" indent="-115888" eaLnBrk="1" hangingPunct="1">
                <a:spcBef>
                  <a:spcPts val="300"/>
                </a:spcBef>
                <a:buFontTx/>
                <a:buChar char="-"/>
              </a:pPr>
              <a:r>
                <a:rPr lang="en-US" sz="800" dirty="0" smtClean="0">
                  <a:latin typeface="Arial"/>
                  <a:cs typeface="Arial"/>
                </a:rPr>
                <a:t>Angry</a:t>
              </a:r>
              <a:endParaRPr lang="en-US" sz="800" dirty="0">
                <a:latin typeface="Arial"/>
                <a:cs typeface="Arial"/>
              </a:endParaRPr>
            </a:p>
            <a:p>
              <a:pPr marL="115888" indent="-115888" eaLnBrk="1" hangingPunct="1">
                <a:spcBef>
                  <a:spcPts val="300"/>
                </a:spcBef>
                <a:buFontTx/>
                <a:buChar char="-"/>
              </a:pPr>
              <a:r>
                <a:rPr lang="en-US" sz="800" dirty="0" smtClean="0">
                  <a:latin typeface="Arial"/>
                  <a:cs typeface="Arial"/>
                </a:rPr>
                <a:t>Scared</a:t>
              </a:r>
              <a:endParaRPr lang="en-US" sz="800" dirty="0">
                <a:latin typeface="Arial"/>
                <a:cs typeface="Arial"/>
              </a:endParaRPr>
            </a:p>
            <a:p>
              <a:pPr marL="115888" indent="-115888" eaLnBrk="1" hangingPunct="1">
                <a:spcBef>
                  <a:spcPts val="300"/>
                </a:spcBef>
                <a:buFontTx/>
                <a:buChar char="-"/>
              </a:pPr>
              <a:r>
                <a:rPr lang="en-US" sz="800" dirty="0" smtClean="0">
                  <a:latin typeface="Arial"/>
                  <a:cs typeface="Arial"/>
                </a:rPr>
                <a:t>Keep </a:t>
              </a:r>
              <a:r>
                <a:rPr lang="en-US" sz="800" dirty="0">
                  <a:latin typeface="Arial"/>
                  <a:cs typeface="Arial"/>
                </a:rPr>
                <a:t>getting </a:t>
              </a:r>
              <a:r>
                <a:rPr lang="en-US" sz="800" dirty="0" smtClean="0">
                  <a:latin typeface="Arial"/>
                  <a:cs typeface="Arial"/>
                </a:rPr>
                <a:t> </a:t>
              </a:r>
              <a:r>
                <a:rPr lang="en-US" sz="800" dirty="0">
                  <a:latin typeface="Arial"/>
                  <a:cs typeface="Arial"/>
                </a:rPr>
                <a:t>same results</a:t>
              </a:r>
            </a:p>
          </p:txBody>
        </p:sp>
        <p:sp>
          <p:nvSpPr>
            <p:cNvPr id="17438" name="AutoShape 59"/>
            <p:cNvSpPr>
              <a:spLocks noChangeArrowheads="1"/>
            </p:cNvSpPr>
            <p:nvPr/>
          </p:nvSpPr>
          <p:spPr bwMode="auto">
            <a:xfrm>
              <a:off x="3048000" y="3505200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0" dirty="0">
                  <a:solidFill>
                    <a:schemeClr val="accent3"/>
                  </a:solidFill>
                  <a:latin typeface="Arial"/>
                  <a:cs typeface="Arial"/>
                </a:rPr>
                <a:t>7</a:t>
              </a:r>
            </a:p>
          </p:txBody>
        </p:sp>
      </p:grpSp>
      <p:sp>
        <p:nvSpPr>
          <p:cNvPr id="36" name="Text Box 8"/>
          <p:cNvSpPr txBox="1">
            <a:spLocks noChangeArrowheads="1"/>
          </p:cNvSpPr>
          <p:nvPr/>
        </p:nvSpPr>
        <p:spPr bwMode="auto">
          <a:xfrm rot="20193995">
            <a:off x="2354924" y="3713210"/>
            <a:ext cx="2744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>
                <a:solidFill>
                  <a:schemeClr val="accent3"/>
                </a:solidFill>
                <a:latin typeface="Arial"/>
                <a:cs typeface="Arial"/>
              </a:rPr>
              <a:t>P</a:t>
            </a:r>
            <a:endParaRPr lang="en-US" sz="10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 rot="19707659">
            <a:off x="2206596" y="3839867"/>
            <a:ext cx="2744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>
                <a:solidFill>
                  <a:schemeClr val="accent3"/>
                </a:solidFill>
                <a:latin typeface="Arial"/>
                <a:cs typeface="Arial"/>
              </a:rPr>
              <a:t>S</a:t>
            </a:r>
            <a:endParaRPr lang="en-US" sz="10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 rot="1233475">
            <a:off x="2056903" y="3933799"/>
            <a:ext cx="2772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>
                <a:solidFill>
                  <a:schemeClr val="accent3"/>
                </a:solidFill>
                <a:latin typeface="Arial"/>
                <a:cs typeface="Arial"/>
              </a:rPr>
              <a:t>H</a:t>
            </a:r>
            <a:endParaRPr lang="en-US" sz="10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 rot="20193995">
            <a:off x="4499577" y="5813371"/>
            <a:ext cx="2744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>
                <a:solidFill>
                  <a:schemeClr val="accent3"/>
                </a:solidFill>
                <a:latin typeface="Arial"/>
                <a:cs typeface="Arial"/>
              </a:rPr>
              <a:t>P</a:t>
            </a:r>
            <a:endParaRPr lang="en-US" sz="10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52658" y="2316879"/>
            <a:ext cx="353427" cy="545288"/>
            <a:chOff x="3952658" y="2316879"/>
            <a:chExt cx="353427" cy="545288"/>
          </a:xfrm>
        </p:grpSpPr>
        <p:grpSp>
          <p:nvGrpSpPr>
            <p:cNvPr id="2" name="Group 1"/>
            <p:cNvGrpSpPr/>
            <p:nvPr/>
          </p:nvGrpSpPr>
          <p:grpSpPr>
            <a:xfrm>
              <a:off x="3952658" y="2316879"/>
              <a:ext cx="353427" cy="545288"/>
              <a:chOff x="3952658" y="2316879"/>
              <a:chExt cx="353427" cy="545288"/>
            </a:xfrm>
          </p:grpSpPr>
          <p:sp>
            <p:nvSpPr>
              <p:cNvPr id="40" name="Text Box 8"/>
              <p:cNvSpPr txBox="1">
                <a:spLocks noChangeArrowheads="1"/>
              </p:cNvSpPr>
              <p:nvPr/>
            </p:nvSpPr>
            <p:spPr bwMode="auto">
              <a:xfrm rot="5910248">
                <a:off x="4060888" y="2616970"/>
                <a:ext cx="259562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 dirty="0" smtClean="0">
                    <a:solidFill>
                      <a:schemeClr val="accent3"/>
                    </a:solidFill>
                    <a:latin typeface="Arial"/>
                    <a:cs typeface="Arial"/>
                  </a:rPr>
                  <a:t>P</a:t>
                </a:r>
                <a:endParaRPr lang="en-US" sz="900" dirty="0">
                  <a:solidFill>
                    <a:schemeClr val="accent3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" name="Text Box 8"/>
              <p:cNvSpPr txBox="1">
                <a:spLocks noChangeArrowheads="1"/>
              </p:cNvSpPr>
              <p:nvPr/>
            </p:nvSpPr>
            <p:spPr bwMode="auto">
              <a:xfrm rot="1233475">
                <a:off x="3952658" y="2316879"/>
                <a:ext cx="2616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dirty="0" smtClean="0">
                    <a:solidFill>
                      <a:schemeClr val="accent3"/>
                    </a:solidFill>
                    <a:latin typeface="Arial"/>
                    <a:cs typeface="Arial"/>
                  </a:rPr>
                  <a:t>H</a:t>
                </a:r>
                <a:endParaRPr lang="en-US" sz="800" dirty="0">
                  <a:solidFill>
                    <a:schemeClr val="accent3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 rot="19707659">
              <a:off x="4003308" y="2461226"/>
              <a:ext cx="26161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dirty="0" smtClean="0">
                  <a:solidFill>
                    <a:schemeClr val="accent3"/>
                  </a:solidFill>
                  <a:latin typeface="Arial"/>
                  <a:cs typeface="Arial"/>
                </a:rPr>
                <a:t>S</a:t>
              </a:r>
              <a:endParaRPr lang="en-US" sz="900" dirty="0">
                <a:solidFill>
                  <a:schemeClr val="accent3"/>
                </a:solidFill>
                <a:latin typeface="Arial"/>
                <a:cs typeface="Arial"/>
              </a:endParaRPr>
            </a:p>
          </p:txBody>
        </p: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6117166" y="644894"/>
            <a:ext cx="5124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>
                <a:latin typeface="Arial"/>
                <a:cs typeface="Arial"/>
              </a:rPr>
              <a:t>Goal:</a:t>
            </a:r>
            <a:endParaRPr lang="en-US" sz="1000" dirty="0">
              <a:latin typeface="Arial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06800" y="4484814"/>
            <a:ext cx="2032000" cy="1915986"/>
            <a:chOff x="3606800" y="4484814"/>
            <a:chExt cx="2032000" cy="1915986"/>
          </a:xfrm>
        </p:grpSpPr>
        <p:sp>
          <p:nvSpPr>
            <p:cNvPr id="47" name="Text Box 19"/>
            <p:cNvSpPr txBox="1">
              <a:spLocks noChangeArrowheads="1"/>
            </p:cNvSpPr>
            <p:nvPr/>
          </p:nvSpPr>
          <p:spPr bwMode="auto">
            <a:xfrm>
              <a:off x="3606800" y="6093023"/>
              <a:ext cx="2032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dirty="0">
                  <a:latin typeface="Arial"/>
                  <a:cs typeface="Arial"/>
                </a:rPr>
                <a:t>        </a:t>
              </a:r>
              <a:r>
                <a:rPr lang="ja-JP" altLang="en-US" sz="1400" dirty="0" smtClean="0">
                  <a:latin typeface="Arial"/>
                  <a:cs typeface="Arial"/>
                </a:rPr>
                <a:t>“</a:t>
              </a:r>
              <a:r>
                <a:rPr lang="en-US" altLang="ja-JP" sz="1400" dirty="0" smtClean="0">
                  <a:latin typeface="Arial"/>
                  <a:cs typeface="Arial"/>
                </a:rPr>
                <a:t>Hit the wall</a:t>
              </a:r>
              <a:r>
                <a:rPr lang="ja-JP" altLang="en-US" sz="1400" dirty="0" smtClean="0">
                  <a:latin typeface="Arial"/>
                  <a:cs typeface="Arial"/>
                </a:rPr>
                <a:t>”</a:t>
              </a:r>
              <a:endParaRPr lang="en-US" altLang="ja-JP" sz="1400" dirty="0"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841749" y="4484814"/>
              <a:ext cx="1683252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0" cap="none" spc="-150" dirty="0" smtClean="0">
                  <a:ln w="12700">
                    <a:noFill/>
                    <a:prstDash val="solid"/>
                  </a:ln>
                  <a:gradFill flip="none" rotWithShape="1">
                    <a:gsLst>
                      <a:gs pos="0">
                        <a:srgbClr val="FF6600"/>
                      </a:gs>
                      <a:gs pos="100000">
                        <a:srgbClr val="FFFF00"/>
                      </a:gs>
                    </a:gsLst>
                    <a:lin ang="5880000" scaled="0"/>
                    <a:tileRect/>
                  </a:gradFill>
                  <a:effectLst>
                    <a:outerShdw blurRad="50800" dist="38100" dir="2700000" algn="tl" rotWithShape="0">
                      <a:prstClr val="black">
                        <a:alpha val="83000"/>
                      </a:prstClr>
                    </a:outerShdw>
                  </a:effectLst>
                  <a:latin typeface="Arial Black"/>
                  <a:cs typeface="Arial Black"/>
                </a:rPr>
                <a:t>Crash!</a:t>
              </a:r>
              <a:endParaRPr lang="en-US" sz="2800" b="0" cap="none" spc="-150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FF6600"/>
                    </a:gs>
                    <a:gs pos="100000">
                      <a:srgbClr val="FFFF00"/>
                    </a:gs>
                  </a:gsLst>
                  <a:lin ang="588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  <a:latin typeface="Arial Black"/>
                <a:cs typeface="Arial Black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94302" y="4594491"/>
            <a:ext cx="2806698" cy="1882509"/>
            <a:chOff x="5194302" y="4594491"/>
            <a:chExt cx="2806698" cy="1882509"/>
          </a:xfrm>
        </p:grpSpPr>
        <p:sp>
          <p:nvSpPr>
            <p:cNvPr id="17416" name="Text Box 21"/>
            <p:cNvSpPr txBox="1">
              <a:spLocks noChangeArrowheads="1"/>
            </p:cNvSpPr>
            <p:nvPr/>
          </p:nvSpPr>
          <p:spPr bwMode="auto">
            <a:xfrm>
              <a:off x="5257800" y="5605790"/>
              <a:ext cx="26670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dirty="0" smtClean="0">
                  <a:latin typeface="Arial"/>
                  <a:cs typeface="Arial"/>
                </a:rPr>
                <a:t>Will these things give you lasting 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7417" name="Text Box 22"/>
            <p:cNvSpPr txBox="1">
              <a:spLocks noChangeArrowheads="1"/>
            </p:cNvSpPr>
            <p:nvPr/>
          </p:nvSpPr>
          <p:spPr bwMode="auto">
            <a:xfrm>
              <a:off x="5841473" y="5830669"/>
              <a:ext cx="124512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FF0000"/>
                  </a:solidFill>
                  <a:latin typeface="Arial"/>
                  <a:cs typeface="Arial"/>
                </a:rPr>
                <a:t>Opportunity</a:t>
              </a:r>
              <a:r>
                <a:rPr lang="en-US" sz="1200" dirty="0" smtClean="0">
                  <a:solidFill>
                    <a:srgbClr val="FF0000"/>
                  </a:solidFill>
                  <a:latin typeface="Arial"/>
                  <a:cs typeface="Arial"/>
                </a:rPr>
                <a:t>?</a:t>
              </a:r>
            </a:p>
            <a:p>
              <a:pPr eaLnBrk="1" hangingPunct="1"/>
              <a:r>
                <a:rPr lang="en-US" sz="1200" dirty="0" smtClean="0">
                  <a:solidFill>
                    <a:srgbClr val="FF0000"/>
                  </a:solidFill>
                  <a:latin typeface="Arial"/>
                  <a:cs typeface="Arial"/>
                </a:rPr>
                <a:t>Freedom?</a:t>
              </a:r>
            </a:p>
            <a:p>
              <a:pPr eaLnBrk="1" hangingPunct="1"/>
              <a:r>
                <a:rPr lang="en-US" sz="1200" dirty="0" smtClean="0">
                  <a:solidFill>
                    <a:srgbClr val="FF0000"/>
                  </a:solidFill>
                  <a:latin typeface="Arial"/>
                  <a:cs typeface="Arial"/>
                </a:rPr>
                <a:t>Self </a:t>
              </a:r>
              <a:r>
                <a:rPr lang="en-US" sz="1200" dirty="0">
                  <a:solidFill>
                    <a:srgbClr val="FF0000"/>
                  </a:solidFill>
                  <a:latin typeface="Arial"/>
                  <a:cs typeface="Arial"/>
                </a:rPr>
                <a:t>Respect?</a:t>
              </a:r>
            </a:p>
          </p:txBody>
        </p:sp>
        <p:sp>
          <p:nvSpPr>
            <p:cNvPr id="17415" name="Text Box 19"/>
            <p:cNvSpPr txBox="1">
              <a:spLocks noChangeArrowheads="1"/>
            </p:cNvSpPr>
            <p:nvPr/>
          </p:nvSpPr>
          <p:spPr bwMode="auto">
            <a:xfrm>
              <a:off x="5434429" y="4670691"/>
              <a:ext cx="2566571" cy="510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dirty="0">
                  <a:latin typeface="Arial"/>
                  <a:cs typeface="Arial"/>
                </a:rPr>
                <a:t>        </a:t>
              </a:r>
              <a:r>
                <a:rPr lang="ja-JP" altLang="en-US" sz="1400" dirty="0">
                  <a:latin typeface="Arial"/>
                  <a:cs typeface="Arial"/>
                </a:rPr>
                <a:t>“</a:t>
              </a:r>
              <a:r>
                <a:rPr lang="en-US" altLang="ja-JP" sz="1400" dirty="0">
                  <a:latin typeface="Arial"/>
                  <a:cs typeface="Arial"/>
                </a:rPr>
                <a:t>Reality</a:t>
              </a:r>
              <a:r>
                <a:rPr lang="ja-JP" altLang="en-US" sz="1400" dirty="0">
                  <a:latin typeface="Arial"/>
                  <a:cs typeface="Arial"/>
                </a:rPr>
                <a:t>”</a:t>
              </a:r>
              <a:endParaRPr lang="en-US" altLang="ja-JP" sz="1400" dirty="0">
                <a:latin typeface="Arial"/>
                <a:cs typeface="Arial"/>
              </a:endParaRPr>
            </a:p>
            <a:p>
              <a:pPr eaLnBrk="1" hangingPunct="1">
                <a:spcBef>
                  <a:spcPct val="20000"/>
                </a:spcBef>
              </a:pPr>
              <a:r>
                <a:rPr lang="en-US" dirty="0">
                  <a:latin typeface="Arial"/>
                  <a:cs typeface="Arial"/>
                </a:rPr>
                <a:t>Consequences of </a:t>
              </a:r>
              <a:r>
                <a:rPr lang="en-US" dirty="0" smtClean="0">
                  <a:latin typeface="Arial"/>
                  <a:cs typeface="Arial"/>
                </a:rPr>
                <a:t>the crash </a:t>
              </a:r>
              <a:r>
                <a:rPr lang="en-US" dirty="0">
                  <a:latin typeface="Arial"/>
                  <a:cs typeface="Arial"/>
                </a:rPr>
                <a:t>. . </a:t>
              </a:r>
              <a:r>
                <a:rPr lang="en-US" dirty="0" smtClean="0">
                  <a:latin typeface="Arial"/>
                  <a:cs typeface="Arial"/>
                </a:rPr>
                <a:t>. 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49" name="Line 23"/>
            <p:cNvSpPr>
              <a:spLocks noChangeShapeType="1"/>
            </p:cNvSpPr>
            <p:nvPr/>
          </p:nvSpPr>
          <p:spPr bwMode="auto">
            <a:xfrm flipH="1">
              <a:off x="5194302" y="5096936"/>
              <a:ext cx="280571" cy="1947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433" name="AutoShape 58"/>
            <p:cNvSpPr>
              <a:spLocks noChangeArrowheads="1"/>
            </p:cNvSpPr>
            <p:nvPr/>
          </p:nvSpPr>
          <p:spPr bwMode="auto">
            <a:xfrm>
              <a:off x="5638801" y="4594491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0" dirty="0">
                  <a:solidFill>
                    <a:schemeClr val="accent3"/>
                  </a:solidFill>
                  <a:latin typeface="Arial"/>
                  <a:cs typeface="Arial"/>
                </a:rPr>
                <a:t>6</a:t>
              </a:r>
            </a:p>
          </p:txBody>
        </p:sp>
      </p:grpSp>
      <p:sp>
        <p:nvSpPr>
          <p:cNvPr id="53" name="Oval 5"/>
          <p:cNvSpPr>
            <a:spLocks noChangeArrowheads="1"/>
          </p:cNvSpPr>
          <p:nvPr/>
        </p:nvSpPr>
        <p:spPr bwMode="auto">
          <a:xfrm rot="343613">
            <a:off x="2428516" y="398679"/>
            <a:ext cx="2192147" cy="86570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400" b="0">
              <a:solidFill>
                <a:srgbClr val="CC0000"/>
              </a:solidFill>
              <a:latin typeface="Times New Roman" charset="0"/>
            </a:endParaRPr>
          </a:p>
        </p:txBody>
      </p:sp>
      <p:sp>
        <p:nvSpPr>
          <p:cNvPr id="17428" name="AutoShape 53"/>
          <p:cNvSpPr>
            <a:spLocks noChangeArrowheads="1"/>
          </p:cNvSpPr>
          <p:nvPr/>
        </p:nvSpPr>
        <p:spPr bwMode="auto">
          <a:xfrm>
            <a:off x="2465911" y="349251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dirty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5951794" y="356418"/>
            <a:ext cx="19812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400" b="0">
              <a:solidFill>
                <a:srgbClr val="CC0000"/>
              </a:solidFill>
              <a:latin typeface="Times New Roman" charset="0"/>
            </a:endParaRPr>
          </a:p>
        </p:txBody>
      </p:sp>
      <p:sp>
        <p:nvSpPr>
          <p:cNvPr id="17429" name="AutoShape 54"/>
          <p:cNvSpPr>
            <a:spLocks noChangeArrowheads="1"/>
          </p:cNvSpPr>
          <p:nvPr/>
        </p:nvSpPr>
        <p:spPr bwMode="auto">
          <a:xfrm>
            <a:off x="5992289" y="488949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b="0">
                <a:solidFill>
                  <a:schemeClr val="accent3"/>
                </a:solidFill>
                <a:latin typeface="Arial"/>
                <a:cs typeface="Arial"/>
              </a:rPr>
              <a:t>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87014" y="3784602"/>
            <a:ext cx="1186002" cy="649813"/>
            <a:chOff x="1887014" y="3784602"/>
            <a:chExt cx="1186002" cy="649813"/>
          </a:xfrm>
        </p:grpSpPr>
        <p:sp>
          <p:nvSpPr>
            <p:cNvPr id="17412" name="Text Box 15"/>
            <p:cNvSpPr txBox="1">
              <a:spLocks noChangeArrowheads="1"/>
            </p:cNvSpPr>
            <p:nvPr/>
          </p:nvSpPr>
          <p:spPr bwMode="auto">
            <a:xfrm>
              <a:off x="2386546" y="3937002"/>
              <a:ext cx="606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>
                  <a:latin typeface="Arial"/>
                  <a:cs typeface="Arial"/>
                </a:rPr>
                <a:t>School</a:t>
              </a:r>
            </a:p>
          </p:txBody>
        </p:sp>
        <p:sp>
          <p:nvSpPr>
            <p:cNvPr id="17413" name="Text Box 16"/>
            <p:cNvSpPr txBox="1">
              <a:spLocks noChangeArrowheads="1"/>
            </p:cNvSpPr>
            <p:nvPr/>
          </p:nvSpPr>
          <p:spPr bwMode="auto">
            <a:xfrm>
              <a:off x="2538946" y="3784602"/>
              <a:ext cx="5340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>
                  <a:latin typeface="Arial"/>
                  <a:cs typeface="Arial"/>
                </a:rPr>
                <a:t>Peers</a:t>
              </a:r>
            </a:p>
          </p:txBody>
        </p:sp>
        <p:sp>
          <p:nvSpPr>
            <p:cNvPr id="17430" name="AutoShape 55"/>
            <p:cNvSpPr>
              <a:spLocks noChangeArrowheads="1"/>
            </p:cNvSpPr>
            <p:nvPr/>
          </p:nvSpPr>
          <p:spPr bwMode="auto">
            <a:xfrm>
              <a:off x="1887014" y="4282015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0" dirty="0">
                  <a:solidFill>
                    <a:schemeClr val="accent3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7436" name="Text Box 14"/>
            <p:cNvSpPr txBox="1">
              <a:spLocks noChangeArrowheads="1"/>
            </p:cNvSpPr>
            <p:nvPr/>
          </p:nvSpPr>
          <p:spPr bwMode="auto">
            <a:xfrm>
              <a:off x="2157946" y="4089402"/>
              <a:ext cx="5365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"/>
                  <a:cs typeface="Arial"/>
                </a:rPr>
                <a:t>Home</a:t>
              </a:r>
            </a:p>
          </p:txBody>
        </p:sp>
      </p:grpSp>
      <p:sp>
        <p:nvSpPr>
          <p:cNvPr id="51" name="Text Box 38"/>
          <p:cNvSpPr txBox="1">
            <a:spLocks noChangeArrowheads="1"/>
          </p:cNvSpPr>
          <p:nvPr/>
        </p:nvSpPr>
        <p:spPr bwMode="auto">
          <a:xfrm rot="21021945">
            <a:off x="7823121" y="2492826"/>
            <a:ext cx="1001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>
                <a:latin typeface="Arial"/>
                <a:cs typeface="Arial"/>
              </a:rPr>
              <a:t>More Options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7080250" y="3749676"/>
            <a:ext cx="1767243" cy="441324"/>
            <a:chOff x="7080250" y="3749676"/>
            <a:chExt cx="1767243" cy="441324"/>
          </a:xfrm>
        </p:grpSpPr>
        <p:sp>
          <p:nvSpPr>
            <p:cNvPr id="55" name="Text Box 41"/>
            <p:cNvSpPr txBox="1">
              <a:spLocks noChangeArrowheads="1"/>
            </p:cNvSpPr>
            <p:nvPr/>
          </p:nvSpPr>
          <p:spPr bwMode="auto">
            <a:xfrm>
              <a:off x="7080250" y="3749676"/>
              <a:ext cx="176724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Arial"/>
                  <a:cs typeface="Arial"/>
                </a:rPr>
                <a:t>Who Can Support </a:t>
              </a:r>
              <a:r>
                <a:rPr lang="en-US" dirty="0" smtClean="0">
                  <a:latin typeface="Arial"/>
                  <a:cs typeface="Arial"/>
                </a:rPr>
                <a:t>You?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56" name="Line 42"/>
            <p:cNvSpPr>
              <a:spLocks noChangeShapeType="1"/>
            </p:cNvSpPr>
            <p:nvPr/>
          </p:nvSpPr>
          <p:spPr bwMode="auto">
            <a:xfrm flipH="1">
              <a:off x="7156450" y="4038600"/>
              <a:ext cx="304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91000" y="1447800"/>
            <a:ext cx="1905000" cy="1268422"/>
            <a:chOff x="4191000" y="1447800"/>
            <a:chExt cx="1905000" cy="1268422"/>
          </a:xfrm>
        </p:grpSpPr>
        <p:sp>
          <p:nvSpPr>
            <p:cNvPr id="61" name="Text Box 29"/>
            <p:cNvSpPr txBox="1">
              <a:spLocks noChangeArrowheads="1"/>
            </p:cNvSpPr>
            <p:nvPr/>
          </p:nvSpPr>
          <p:spPr bwMode="auto">
            <a:xfrm>
              <a:off x="4479925" y="1447800"/>
              <a:ext cx="161607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"/>
                  <a:cs typeface="Arial"/>
                </a:rPr>
                <a:t>What will </a:t>
              </a:r>
              <a:r>
                <a:rPr lang="en-US" sz="1000" dirty="0" smtClean="0">
                  <a:latin typeface="Arial"/>
                  <a:cs typeface="Arial"/>
                </a:rPr>
                <a:t>your </a:t>
              </a:r>
              <a:r>
                <a:rPr lang="en-US" sz="1200" dirty="0">
                  <a:solidFill>
                    <a:srgbClr val="FF0000"/>
                  </a:solidFill>
                  <a:latin typeface="Arial"/>
                  <a:cs typeface="Arial"/>
                </a:rPr>
                <a:t>r</a:t>
              </a:r>
              <a:r>
                <a:rPr lang="en-US" altLang="ja-JP" sz="1200" dirty="0" smtClean="0">
                  <a:solidFill>
                    <a:srgbClr val="FF0000"/>
                  </a:solidFill>
                  <a:latin typeface="Arial"/>
                  <a:cs typeface="Arial"/>
                </a:rPr>
                <a:t>eality</a:t>
              </a:r>
              <a:r>
                <a:rPr lang="en-US" altLang="ja-JP" sz="1000" dirty="0" smtClean="0">
                  <a:latin typeface="Arial"/>
                  <a:cs typeface="Arial"/>
                </a:rPr>
                <a:t> </a:t>
              </a:r>
              <a:r>
                <a:rPr lang="en-US" altLang="ja-JP" sz="1000" dirty="0">
                  <a:latin typeface="Arial"/>
                  <a:cs typeface="Arial"/>
                </a:rPr>
                <a:t>be when </a:t>
              </a:r>
              <a:r>
                <a:rPr lang="en-US" altLang="ja-JP" sz="1000" dirty="0" smtClean="0">
                  <a:latin typeface="Arial"/>
                  <a:cs typeface="Arial"/>
                </a:rPr>
                <a:t>you </a:t>
              </a:r>
              <a:r>
                <a:rPr lang="en-US" altLang="ja-JP" sz="1000" dirty="0">
                  <a:latin typeface="Arial"/>
                  <a:cs typeface="Arial"/>
                </a:rPr>
                <a:t>ride here?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63" name="Text Box 30"/>
            <p:cNvSpPr txBox="1">
              <a:spLocks noChangeArrowheads="1"/>
            </p:cNvSpPr>
            <p:nvPr/>
          </p:nvSpPr>
          <p:spPr bwMode="auto">
            <a:xfrm>
              <a:off x="4495800" y="1828800"/>
              <a:ext cx="888985" cy="887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sz="1000" dirty="0">
                  <a:latin typeface="Arial"/>
                  <a:cs typeface="Arial"/>
                </a:rPr>
                <a:t>At Home:</a:t>
              </a:r>
            </a:p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en-US" sz="1000" dirty="0">
                  <a:latin typeface="Arial"/>
                  <a:cs typeface="Arial"/>
                </a:rPr>
                <a:t>At School:</a:t>
              </a:r>
            </a:p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en-US" sz="1000" dirty="0">
                  <a:latin typeface="Arial"/>
                  <a:cs typeface="Arial"/>
                </a:rPr>
                <a:t>With Peers:</a:t>
              </a:r>
              <a:br>
                <a:rPr lang="en-US" sz="1000" dirty="0">
                  <a:latin typeface="Arial"/>
                  <a:cs typeface="Arial"/>
                </a:rPr>
              </a:br>
              <a:r>
                <a:rPr lang="en-US" sz="1000" dirty="0">
                  <a:latin typeface="Arial"/>
                  <a:cs typeface="Arial"/>
                </a:rPr>
                <a:t>In Future:</a:t>
              </a:r>
            </a:p>
          </p:txBody>
        </p:sp>
        <p:sp>
          <p:nvSpPr>
            <p:cNvPr id="64" name="AutoShape 61"/>
            <p:cNvSpPr>
              <a:spLocks noChangeArrowheads="1"/>
            </p:cNvSpPr>
            <p:nvPr/>
          </p:nvSpPr>
          <p:spPr bwMode="auto">
            <a:xfrm>
              <a:off x="4191000" y="1508125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0">
                  <a:solidFill>
                    <a:schemeClr val="accent3"/>
                  </a:solidFill>
                  <a:latin typeface="Arial"/>
                  <a:cs typeface="Arial"/>
                </a:rPr>
                <a:t>9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791200" y="1828800"/>
            <a:ext cx="1312863" cy="609600"/>
            <a:chOff x="5791200" y="1828800"/>
            <a:chExt cx="1312863" cy="609600"/>
          </a:xfrm>
        </p:grpSpPr>
        <p:sp>
          <p:nvSpPr>
            <p:cNvPr id="71" name="Text Box 33"/>
            <p:cNvSpPr txBox="1">
              <a:spLocks noChangeArrowheads="1"/>
            </p:cNvSpPr>
            <p:nvPr/>
          </p:nvSpPr>
          <p:spPr bwMode="auto">
            <a:xfrm>
              <a:off x="5791200" y="2038290"/>
              <a:ext cx="13128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"/>
                  <a:cs typeface="Arial"/>
                </a:rPr>
                <a:t>What </a:t>
              </a:r>
              <a:r>
                <a:rPr lang="en-US" sz="1000" dirty="0" smtClean="0">
                  <a:latin typeface="Arial"/>
                  <a:cs typeface="Arial"/>
                </a:rPr>
                <a:t>choices will</a:t>
              </a:r>
            </a:p>
            <a:p>
              <a:pPr eaLnBrk="1" hangingPunct="1"/>
              <a:r>
                <a:rPr lang="en-US" sz="1000" dirty="0" smtClean="0">
                  <a:latin typeface="Arial"/>
                  <a:cs typeface="Arial"/>
                </a:rPr>
                <a:t>give you. </a:t>
              </a:r>
              <a:r>
                <a:rPr lang="en-US" sz="1000" dirty="0">
                  <a:latin typeface="Arial"/>
                  <a:cs typeface="Arial"/>
                </a:rPr>
                <a:t>. .</a:t>
              </a:r>
            </a:p>
          </p:txBody>
        </p:sp>
        <p:sp>
          <p:nvSpPr>
            <p:cNvPr id="72" name="Line 67"/>
            <p:cNvSpPr>
              <a:spLocks noChangeShapeType="1"/>
            </p:cNvSpPr>
            <p:nvPr/>
          </p:nvSpPr>
          <p:spPr bwMode="auto">
            <a:xfrm flipV="1">
              <a:off x="6858000" y="1828800"/>
              <a:ext cx="228600" cy="2000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81000" y="4343400"/>
            <a:ext cx="1553745" cy="959095"/>
            <a:chOff x="381000" y="4343400"/>
            <a:chExt cx="1553745" cy="959095"/>
          </a:xfrm>
        </p:grpSpPr>
        <p:sp>
          <p:nvSpPr>
            <p:cNvPr id="74" name="Text Box 39"/>
            <p:cNvSpPr txBox="1">
              <a:spLocks noChangeArrowheads="1"/>
            </p:cNvSpPr>
            <p:nvPr/>
          </p:nvSpPr>
          <p:spPr bwMode="auto">
            <a:xfrm rot="2096789">
              <a:off x="880575" y="5056274"/>
              <a:ext cx="10541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dirty="0" smtClean="0">
                  <a:latin typeface="Arial"/>
                  <a:cs typeface="Arial"/>
                </a:rPr>
                <a:t>Start ride over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75" name="AutoShape 60"/>
            <p:cNvSpPr>
              <a:spLocks noChangeArrowheads="1"/>
            </p:cNvSpPr>
            <p:nvPr/>
          </p:nvSpPr>
          <p:spPr bwMode="auto">
            <a:xfrm>
              <a:off x="381000" y="4343400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0">
                  <a:solidFill>
                    <a:schemeClr val="accent3"/>
                  </a:solidFill>
                  <a:latin typeface="Arial"/>
                  <a:cs typeface="Arial"/>
                </a:rPr>
                <a:t>8</a:t>
              </a:r>
            </a:p>
          </p:txBody>
        </p:sp>
        <p:sp>
          <p:nvSpPr>
            <p:cNvPr id="76" name="Line 23"/>
            <p:cNvSpPr>
              <a:spLocks noChangeShapeType="1"/>
            </p:cNvSpPr>
            <p:nvPr/>
          </p:nvSpPr>
          <p:spPr bwMode="auto">
            <a:xfrm flipH="1" flipV="1">
              <a:off x="709083" y="4709582"/>
              <a:ext cx="244586" cy="1799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77" name="Oval 30"/>
          <p:cNvSpPr>
            <a:spLocks noChangeArrowheads="1"/>
          </p:cNvSpPr>
          <p:nvPr/>
        </p:nvSpPr>
        <p:spPr bwMode="auto">
          <a:xfrm rot="20418887">
            <a:off x="639671" y="3481702"/>
            <a:ext cx="2500936" cy="84620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400" b="0">
              <a:solidFill>
                <a:srgbClr val="CC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3710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3" grpId="0" animBg="1"/>
      <p:bldP spid="53" grpId="1" animBg="1"/>
      <p:bldP spid="17428" grpId="0" animBg="1"/>
      <p:bldP spid="54" grpId="0" animBg="1"/>
      <p:bldP spid="54" grpId="1" animBg="1"/>
      <p:bldP spid="17429" grpId="0" animBg="1"/>
      <p:bldP spid="51" grpId="0"/>
      <p:bldP spid="77" grpId="0" animBg="1"/>
      <p:bldP spid="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99542" y="2514600"/>
            <a:ext cx="1828800" cy="1828800"/>
            <a:chOff x="2971800" y="4876800"/>
            <a:chExt cx="914400" cy="914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1800" y="48768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2971800" y="48768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Music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286000" y="5741313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Create your own </a:t>
            </a:r>
            <a:r>
              <a:rPr lang="en-US" dirty="0" smtClean="0"/>
              <a:t>music activity slide</a:t>
            </a:r>
            <a:r>
              <a:rPr lang="en-US" dirty="0" smtClean="0"/>
              <a:t>. </a:t>
            </a:r>
            <a:r>
              <a:rPr lang="en-US" dirty="0" smtClean="0"/>
              <a:t>This </a:t>
            </a:r>
            <a:r>
              <a:rPr lang="en-US" dirty="0" smtClean="0"/>
              <a:t>may </a:t>
            </a:r>
            <a:r>
              <a:rPr lang="en-US" dirty="0"/>
              <a:t>include </a:t>
            </a:r>
            <a:r>
              <a:rPr lang="en-US" dirty="0" smtClean="0"/>
              <a:t>a WhyTry music video, a song of your own, or a song a student has shared.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153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Activity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447800" y="5715000"/>
            <a:ext cx="6324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Create your own </a:t>
            </a:r>
            <a:r>
              <a:rPr lang="en-US" dirty="0" smtClean="0"/>
              <a:t>learning activity </a:t>
            </a:r>
            <a:r>
              <a:rPr lang="en-US" dirty="0" smtClean="0"/>
              <a:t>slide.  This may </a:t>
            </a:r>
            <a:r>
              <a:rPr lang="en-US" dirty="0"/>
              <a:t>include </a:t>
            </a:r>
            <a:r>
              <a:rPr lang="en-US" dirty="0" smtClean="0"/>
              <a:t>either an object lesson, a group activity, or a </a:t>
            </a:r>
            <a:r>
              <a:rPr lang="en-US" dirty="0" smtClean="0"/>
              <a:t>group / movement </a:t>
            </a:r>
            <a:r>
              <a:rPr lang="en-US" dirty="0" smtClean="0"/>
              <a:t>activity.  This slide may include </a:t>
            </a:r>
            <a:r>
              <a:rPr lang="en-US" dirty="0" smtClean="0"/>
              <a:t>instructions /rules </a:t>
            </a:r>
            <a:r>
              <a:rPr lang="en-US" dirty="0" smtClean="0"/>
              <a:t>for the activity or </a:t>
            </a:r>
            <a:r>
              <a:rPr lang="en-US" dirty="0" smtClean="0"/>
              <a:t>a </a:t>
            </a:r>
            <a:r>
              <a:rPr lang="en-US" dirty="0" smtClean="0"/>
              <a:t>relevant visual prompt to introduce the activity.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588363" y="2514600"/>
            <a:ext cx="1828800" cy="1828800"/>
            <a:chOff x="5029200" y="5029200"/>
            <a:chExt cx="914400" cy="914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9200" y="5029200"/>
              <a:ext cx="914400" cy="908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5029200" y="50292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3674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81400" y="2514421"/>
            <a:ext cx="1828800" cy="1811012"/>
            <a:chOff x="6248400" y="4724311"/>
            <a:chExt cx="914400" cy="914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8400" y="47244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6248400" y="4724311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Journal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371600" y="5715000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Create your own </a:t>
            </a:r>
            <a:r>
              <a:rPr lang="en-US" dirty="0" smtClean="0"/>
              <a:t>journal activity slide</a:t>
            </a:r>
            <a:r>
              <a:rPr lang="en-US" dirty="0" smtClean="0"/>
              <a:t>.  This slide may </a:t>
            </a:r>
            <a:r>
              <a:rPr lang="en-US" dirty="0"/>
              <a:t>include </a:t>
            </a:r>
            <a:r>
              <a:rPr lang="en-US" dirty="0" smtClean="0"/>
              <a:t>an art activity, observation activity</a:t>
            </a:r>
            <a:r>
              <a:rPr lang="en-US" dirty="0" smtClean="0"/>
              <a:t>, or </a:t>
            </a:r>
            <a:r>
              <a:rPr lang="en-US" dirty="0" smtClean="0"/>
              <a:t>game plan </a:t>
            </a:r>
            <a:r>
              <a:rPr lang="en-US" dirty="0" smtClean="0"/>
              <a:t>exercise from the </a:t>
            </a:r>
            <a:r>
              <a:rPr lang="en-US" dirty="0" err="1" smtClean="0"/>
              <a:t>WhyTry</a:t>
            </a:r>
            <a:r>
              <a:rPr lang="en-US" dirty="0" smtClean="0"/>
              <a:t> </a:t>
            </a:r>
            <a:r>
              <a:rPr lang="en-US" dirty="0" smtClean="0"/>
              <a:t>student journal.  This slide may contain the actual journal page or a relevant visual prompt to introduce the journal activity.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614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Video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762000" y="5638800"/>
            <a:ext cx="7543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journal activity slide.  This slide may include an art activity, observation activity, or game plan exercise from the </a:t>
            </a:r>
            <a:r>
              <a:rPr lang="en-US" dirty="0" err="1"/>
              <a:t>WhyTry</a:t>
            </a:r>
            <a:r>
              <a:rPr lang="en-US" dirty="0"/>
              <a:t> student journal.  This slide may contain the actual journal page or a relevant visual prompt to introduce the journal activity.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581400" y="2514600"/>
            <a:ext cx="1828800" cy="1828800"/>
            <a:chOff x="6858000" y="2438400"/>
            <a:chExt cx="914400" cy="914400"/>
          </a:xfrm>
        </p:grpSpPr>
        <p:pic>
          <p:nvPicPr>
            <p:cNvPr id="13" name="Picture 12"/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0" y="24384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6858000" y="24384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7864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7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10101"/>
      </a:hlink>
      <a:folHlink>
        <a:srgbClr val="070103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Md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Md BT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Arial"/>
            <a:cs typeface="Arial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498</Words>
  <Application>Microsoft Macintosh PowerPoint</Application>
  <PresentationFormat>On-screen Show (4:3)</PresentationFormat>
  <Paragraphs>117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2013-11-05T18:18:24Z</dcterms:created>
  <dcterms:modified xsi:type="dcterms:W3CDTF">2015-01-12T22:08:10Z</dcterms:modified>
</cp:coreProperties>
</file>